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17" r:id="rId2"/>
    <p:sldId id="296" r:id="rId3"/>
    <p:sldId id="418" r:id="rId4"/>
    <p:sldId id="457" r:id="rId5"/>
    <p:sldId id="425" r:id="rId6"/>
    <p:sldId id="399" r:id="rId7"/>
    <p:sldId id="447" r:id="rId8"/>
    <p:sldId id="355" r:id="rId9"/>
    <p:sldId id="389" r:id="rId10"/>
  </p:sldIdLst>
  <p:sldSz cx="24384000" cy="13716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0"/>
  </p:normalViewPr>
  <p:slideViewPr>
    <p:cSldViewPr>
      <p:cViewPr varScale="1">
        <p:scale>
          <a:sx n="52" d="100"/>
          <a:sy n="52" d="100"/>
        </p:scale>
        <p:origin x="85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Tim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26BE3-F249-489B-AE8B-61E4EDBFF73A}" type="datetimeFigureOut">
              <a:t>1/28/2025</a:t>
            </a:fld>
            <a:endParaRPr/>
          </a:p>
        </p:txBody>
      </p:sp>
      <p:sp>
        <p:nvSpPr>
          <p:cNvPr id="4" name="SlideImag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sz="1200"/>
            </a:defPPr>
          </a:lstStyle>
          <a:p>
            <a:r>
              <a:t>First Level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Numb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38804-F8BF-46A5-90C7-2FCA5EC77DA8}" type="slidenum">
              <a:rPr smtClean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Welcome to </a:t>
            </a:r>
            <a:r>
              <a:rPr lang="en-US" sz="9600" b="1" dirty="0">
                <a:solidFill>
                  <a:srgbClr val="0070C0"/>
                </a:solidFill>
              </a:rPr>
              <a:t>Lesson 5. Focus on INTERESTS, Not Positions.</a:t>
            </a:r>
            <a:r>
              <a:rPr lang="en-US" sz="9600" dirty="0">
                <a:solidFill>
                  <a:srgbClr val="0070C0"/>
                </a:solidFill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34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200" dirty="0">
                <a:highlight>
                  <a:srgbClr val="FFFFFF"/>
                </a:highlight>
              </a:rPr>
              <a:t>The basic problem in a sales negotiation lies not in conflicting positions, but in the conflict between each side's needs, desires, concerns, and fears. 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2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200" dirty="0">
                <a:highlight>
                  <a:srgbClr val="FFFFFF"/>
                </a:highlight>
              </a:rPr>
              <a:t>Interests motivate people; they are the silent movers behind the hubbub of positions. 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4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400" i="1" dirty="0">
                <a:solidFill>
                  <a:srgbClr val="7030A0"/>
                </a:solidFill>
                <a:highlight>
                  <a:srgbClr val="FFFFFF"/>
                </a:highlight>
              </a:rPr>
              <a:t>Note. Your negotiation position is something you have decided upon. 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400" i="1" dirty="0">
              <a:solidFill>
                <a:srgbClr val="7030A0"/>
              </a:solidFill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400" i="1" dirty="0">
                <a:solidFill>
                  <a:srgbClr val="7030A0"/>
                </a:solidFill>
                <a:highlight>
                  <a:srgbClr val="FFFFFF"/>
                </a:highlight>
              </a:rPr>
              <a:t>Your interests are what caused you to decide. 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99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Focusing on interests rather than positions works for two reasons.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12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First, for every customer's interest there usually exist several viable solutions that could satisfy it.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12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We tend to assume that because the customers' position is opposed to ours, their interests must also be opposed.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24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If we have an interest in selling to them, then they must want to avoid us.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12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If we have an interest in maximizing the price, then their interest must be to minimize it.  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12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None/>
            </a:pPr>
            <a:r>
              <a:rPr lang="en-US" sz="1200" dirty="0">
                <a:highlight>
                  <a:srgbClr val="FFFFFF"/>
                </a:highlight>
                <a:latin typeface="Calibri" panose="020F0502020204030204" pitchFamily="34" charset="0"/>
              </a:rPr>
              <a:t>In many sales negotiations, however, a close examination of the underlying interests will reveal the existence of many more interests that are shared or compatible than ones that are opposed.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18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highlight>
                  <a:srgbClr val="FFFFFF"/>
                </a:highlight>
              </a:rPr>
              <a:t>So, this begs the question. How do you identify interests.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highlight>
                  <a:srgbClr val="FFFFFF"/>
                </a:highlight>
                <a:latin typeface="Calibri" panose="020F0502020204030204" pitchFamily="34" charset="0"/>
              </a:rPr>
              <a:t>How do you go about understanding the interests involved in a negotiation, remembering that figuring out </a:t>
            </a:r>
            <a:r>
              <a:rPr lang="en-US" sz="1200" i="1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their interests</a:t>
            </a:r>
            <a:r>
              <a:rPr lang="en-US" sz="1200" i="1" dirty="0">
                <a:highlight>
                  <a:srgbClr val="FFFFFF"/>
                </a:highlight>
                <a:latin typeface="Calibri" panose="020F0502020204030204" pitchFamily="34" charset="0"/>
              </a:rPr>
              <a:t> will be at least as important as figuring out </a:t>
            </a:r>
            <a:r>
              <a:rPr lang="en-US" sz="1200" i="1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yours.</a:t>
            </a:r>
            <a:endParaRPr lang="en-US" sz="1200" i="1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highlight>
                <a:srgbClr val="FFFFFF"/>
              </a:highlight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318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To begin, always </a:t>
            </a:r>
            <a:r>
              <a:rPr lang="en-US" sz="9600" b="1" dirty="0">
                <a:highlight>
                  <a:srgbClr val="FFFFFF"/>
                </a:highlight>
              </a:rPr>
              <a:t>Ask Why.</a:t>
            </a: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9600" dirty="0">
                <a:highlight>
                  <a:srgbClr val="FFFFFF"/>
                </a:highlight>
              </a:rPr>
              <a:t>One basic technique is to put yourself in their shoes.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96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9600" dirty="0">
                <a:highlight>
                  <a:srgbClr val="FFFFFF"/>
                </a:highlight>
              </a:rPr>
              <a:t>Examine each position they take, and ask yourself, </a:t>
            </a:r>
            <a:r>
              <a:rPr lang="en-US" sz="9600" i="1" dirty="0">
                <a:solidFill>
                  <a:srgbClr val="0070C0"/>
                </a:solidFill>
                <a:highlight>
                  <a:srgbClr val="FFFFFF"/>
                </a:highlight>
              </a:rPr>
              <a:t>Why.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9600" i="1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9600" dirty="0">
                <a:highlight>
                  <a:srgbClr val="FFFFFF"/>
                </a:highlight>
              </a:rPr>
              <a:t>Why, for instance, does your customer prefer to fix the price year by year.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96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9600" dirty="0">
                <a:highlight>
                  <a:srgbClr val="FFFFFF"/>
                </a:highlight>
              </a:rPr>
              <a:t>The answer you may produce, to be protected against increasing costs, is one of his interests. </a:t>
            </a:r>
          </a:p>
          <a:p>
            <a:endParaRPr lang="en-US" sz="9600" b="1" dirty="0">
              <a:highlight>
                <a:srgbClr val="FFFFFF"/>
              </a:highlight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40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dirty="0">
                <a:highlight>
                  <a:srgbClr val="FFFFFF"/>
                </a:highlight>
              </a:rPr>
              <a:t>You can also ask the customer why they take a particular position.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dirty="0">
                <a:highlight>
                  <a:srgbClr val="FFFFFF"/>
                </a:highlight>
              </a:rPr>
              <a:t>If you do, make clear that you are asking not for justification of this position, but for an understanding of the needs, hopes, fears, or desires that it serves.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i="1" dirty="0">
                <a:solidFill>
                  <a:srgbClr val="0070C0"/>
                </a:solidFill>
                <a:highlight>
                  <a:srgbClr val="FFFFFF"/>
                </a:highlight>
              </a:rPr>
              <a:t>Example. "What's your basic concern, Mr. Jones, in wanting our deal to run for no more than one year?"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395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Again your sales mindset should be to </a:t>
            </a:r>
            <a:r>
              <a:rPr lang="en-US" sz="1200" b="1" dirty="0">
                <a:highlight>
                  <a:srgbClr val="FFFFFF"/>
                </a:highlight>
              </a:rPr>
              <a:t>Look forward, not back.  </a:t>
            </a: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dirty="0">
                <a:highlight>
                  <a:srgbClr val="FFFFFF"/>
                </a:highlight>
              </a:rPr>
              <a:t>It is surprising how often we simply react to what someone else has said.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dirty="0">
                <a:highlight>
                  <a:srgbClr val="FFFFFF"/>
                </a:highlight>
              </a:rPr>
              <a:t>You and the customer can fall into a pattern of discourse that resembles a negotiation but really has no such purpose whatsoever.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>
              <a:highlight>
                <a:srgbClr val="FFFFFF"/>
              </a:highlight>
            </a:endParaRPr>
          </a:p>
          <a:p>
            <a:pPr marL="0" indent="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sz="1200" dirty="0">
                <a:highlight>
                  <a:srgbClr val="FFFFFF"/>
                </a:highlight>
              </a:rPr>
              <a:t>Each is engaged in scoring points against the other or in gathering evidence to confirm views or biases about the other that have long been held. </a:t>
            </a:r>
          </a:p>
          <a:p>
            <a:endParaRPr lang="en-US" sz="1200" b="1" dirty="0">
              <a:highlight>
                <a:srgbClr val="FFFFFF"/>
              </a:highlight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200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sz="2800" b="1" dirty="0">
                <a:solidFill>
                  <a:schemeClr val="tx1">
                    <a:alpha val="80000"/>
                  </a:schemeClr>
                </a:solidFill>
                <a:latin typeface="+mj-lt"/>
              </a:rPr>
              <a:t>Key takeaways from this lesson.</a:t>
            </a:r>
          </a:p>
          <a:p>
            <a:pPr marL="0" indent="0" fontAlgn="base">
              <a:lnSpc>
                <a:spcPct val="90000"/>
              </a:lnSpc>
              <a:buNone/>
            </a:pPr>
            <a:endParaRPr lang="en-US" sz="1200" b="1" dirty="0"/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1. Identify interests- both yours and the customers as a basis for negotiation.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12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2. Talk about your interests in this customer.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12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3. Always put the problem before the answer.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12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4. Look forward not back.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12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5. Be concrete but flexible.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12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schemeClr val="accent2"/>
              </a:buClr>
              <a:buFont typeface="+mj-lt"/>
              <a:buNone/>
            </a:pPr>
            <a:r>
              <a:rPr lang="en-US" sz="12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6. Drive the deal – not the customer.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38804-F8BF-46A5-90C7-2FCA5EC77DA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17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D2E4A2-40AE-4B44-ADA2-D330843A1DD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BC99E-3337-4668-9B46-6AC00790A7A6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D0BAA-D051-4E7B-B939-66B49BFCB0B0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DCFD8-66DF-45A0-B36D-9B3026295AAE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A007E4-0B30-41A2-AF40-E84B452394EE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B8543-647F-461F-9D13-B6735FF95B4C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1DF27A-CC50-4E61-B26C-00ED847B3640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4CC19-1047-4A43-B8CA-53DFF650065E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DB372C-BD81-411A-A926-6957DD252BF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D742B-0B65-4B89-BA5D-EBFF28F9DA10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13A9BB-5EB4-49D7-85BD-A81C6589A25A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00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audio" Target="NUL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audio" Target="NUL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audio" Target="NUL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400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7153440" y="6671734"/>
            <a:ext cx="6583680" cy="64008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3548" y="1246550"/>
            <a:ext cx="21810106" cy="11215764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570482" y="2017986"/>
            <a:ext cx="18462820" cy="7084090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6100" b="1" dirty="0">
                <a:solidFill>
                  <a:srgbClr val="0070C0"/>
                </a:solidFill>
              </a:rPr>
              <a:t>Lesson 5 – Focus on INTERESTS, Not Positions</a:t>
            </a:r>
            <a:r>
              <a:rPr lang="en-US" sz="16100" dirty="0">
                <a:solidFill>
                  <a:srgbClr val="0070C0"/>
                </a:solidFill>
              </a:rPr>
              <a:t> </a:t>
            </a:r>
            <a:endParaRPr lang="en-GB" sz="16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018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  <p:sndAc>
          <p:stSnd>
            <p:snd r:embed="rId3" name="click.wav"/>
          </p:stSnd>
        </p:sndAc>
      </p:transition>
    </mc:Choice>
    <mc:Fallback xmlns="">
      <p:transition spd="slow" advClick="0" advTm="300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0160" y="5173988"/>
            <a:ext cx="6949440" cy="36576"/>
          </a:xfrm>
          <a:custGeom>
            <a:avLst/>
            <a:gdLst>
              <a:gd name="connsiteX0" fmla="*/ 0 w 6949440"/>
              <a:gd name="connsiteY0" fmla="*/ 0 h 36576"/>
              <a:gd name="connsiteX1" fmla="*/ 625450 w 6949440"/>
              <a:gd name="connsiteY1" fmla="*/ 0 h 36576"/>
              <a:gd name="connsiteX2" fmla="*/ 1181405 w 6949440"/>
              <a:gd name="connsiteY2" fmla="*/ 0 h 36576"/>
              <a:gd name="connsiteX3" fmla="*/ 1945843 w 6949440"/>
              <a:gd name="connsiteY3" fmla="*/ 0 h 36576"/>
              <a:gd name="connsiteX4" fmla="*/ 2710282 w 6949440"/>
              <a:gd name="connsiteY4" fmla="*/ 0 h 36576"/>
              <a:gd name="connsiteX5" fmla="*/ 3405226 w 6949440"/>
              <a:gd name="connsiteY5" fmla="*/ 0 h 36576"/>
              <a:gd name="connsiteX6" fmla="*/ 3891686 w 6949440"/>
              <a:gd name="connsiteY6" fmla="*/ 0 h 36576"/>
              <a:gd name="connsiteX7" fmla="*/ 4656125 w 6949440"/>
              <a:gd name="connsiteY7" fmla="*/ 0 h 36576"/>
              <a:gd name="connsiteX8" fmla="*/ 5142586 w 6949440"/>
              <a:gd name="connsiteY8" fmla="*/ 0 h 36576"/>
              <a:gd name="connsiteX9" fmla="*/ 5629046 w 6949440"/>
              <a:gd name="connsiteY9" fmla="*/ 0 h 36576"/>
              <a:gd name="connsiteX10" fmla="*/ 6949440 w 6949440"/>
              <a:gd name="connsiteY10" fmla="*/ 0 h 36576"/>
              <a:gd name="connsiteX11" fmla="*/ 6949440 w 6949440"/>
              <a:gd name="connsiteY11" fmla="*/ 36576 h 36576"/>
              <a:gd name="connsiteX12" fmla="*/ 6115507 w 6949440"/>
              <a:gd name="connsiteY12" fmla="*/ 36576 h 36576"/>
              <a:gd name="connsiteX13" fmla="*/ 5420563 w 6949440"/>
              <a:gd name="connsiteY13" fmla="*/ 36576 h 36576"/>
              <a:gd name="connsiteX14" fmla="*/ 4586630 w 6949440"/>
              <a:gd name="connsiteY14" fmla="*/ 36576 h 36576"/>
              <a:gd name="connsiteX15" fmla="*/ 4030675 w 6949440"/>
              <a:gd name="connsiteY15" fmla="*/ 36576 h 36576"/>
              <a:gd name="connsiteX16" fmla="*/ 3335731 w 6949440"/>
              <a:gd name="connsiteY16" fmla="*/ 36576 h 36576"/>
              <a:gd name="connsiteX17" fmla="*/ 2501798 w 6949440"/>
              <a:gd name="connsiteY17" fmla="*/ 36576 h 36576"/>
              <a:gd name="connsiteX18" fmla="*/ 1876349 w 6949440"/>
              <a:gd name="connsiteY18" fmla="*/ 36576 h 36576"/>
              <a:gd name="connsiteX19" fmla="*/ 1042416 w 6949440"/>
              <a:gd name="connsiteY19" fmla="*/ 36576 h 36576"/>
              <a:gd name="connsiteX20" fmla="*/ 0 w 6949440"/>
              <a:gd name="connsiteY20" fmla="*/ 36576 h 36576"/>
              <a:gd name="connsiteX21" fmla="*/ 0 w 6949440"/>
              <a:gd name="connsiteY21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49440" h="36576" fill="none" extrusionOk="0">
                <a:moveTo>
                  <a:pt x="0" y="0"/>
                </a:moveTo>
                <a:cubicBezTo>
                  <a:pt x="258497" y="9297"/>
                  <a:pt x="407807" y="-18405"/>
                  <a:pt x="625450" y="0"/>
                </a:cubicBezTo>
                <a:cubicBezTo>
                  <a:pt x="843093" y="18405"/>
                  <a:pt x="999015" y="-26184"/>
                  <a:pt x="1181405" y="0"/>
                </a:cubicBezTo>
                <a:cubicBezTo>
                  <a:pt x="1363796" y="26184"/>
                  <a:pt x="1683622" y="-2693"/>
                  <a:pt x="1945843" y="0"/>
                </a:cubicBezTo>
                <a:cubicBezTo>
                  <a:pt x="2208064" y="2693"/>
                  <a:pt x="2441799" y="25043"/>
                  <a:pt x="2710282" y="0"/>
                </a:cubicBezTo>
                <a:cubicBezTo>
                  <a:pt x="2978765" y="-25043"/>
                  <a:pt x="3067236" y="31163"/>
                  <a:pt x="3405226" y="0"/>
                </a:cubicBezTo>
                <a:cubicBezTo>
                  <a:pt x="3743216" y="-31163"/>
                  <a:pt x="3709212" y="-10243"/>
                  <a:pt x="3891686" y="0"/>
                </a:cubicBezTo>
                <a:cubicBezTo>
                  <a:pt x="4074160" y="10243"/>
                  <a:pt x="4289131" y="-21245"/>
                  <a:pt x="4656125" y="0"/>
                </a:cubicBezTo>
                <a:cubicBezTo>
                  <a:pt x="5023119" y="21245"/>
                  <a:pt x="4974341" y="-6180"/>
                  <a:pt x="5142586" y="0"/>
                </a:cubicBezTo>
                <a:cubicBezTo>
                  <a:pt x="5310831" y="6180"/>
                  <a:pt x="5410735" y="-3376"/>
                  <a:pt x="5629046" y="0"/>
                </a:cubicBezTo>
                <a:cubicBezTo>
                  <a:pt x="5847357" y="3376"/>
                  <a:pt x="6462655" y="40363"/>
                  <a:pt x="6949440" y="0"/>
                </a:cubicBezTo>
                <a:cubicBezTo>
                  <a:pt x="6950776" y="14036"/>
                  <a:pt x="6948002" y="18623"/>
                  <a:pt x="6949440" y="36576"/>
                </a:cubicBezTo>
                <a:cubicBezTo>
                  <a:pt x="6623462" y="17455"/>
                  <a:pt x="6369711" y="22107"/>
                  <a:pt x="6115507" y="36576"/>
                </a:cubicBezTo>
                <a:cubicBezTo>
                  <a:pt x="5861303" y="51045"/>
                  <a:pt x="5644171" y="52892"/>
                  <a:pt x="5420563" y="36576"/>
                </a:cubicBezTo>
                <a:cubicBezTo>
                  <a:pt x="5196955" y="20260"/>
                  <a:pt x="4970928" y="63872"/>
                  <a:pt x="4586630" y="36576"/>
                </a:cubicBezTo>
                <a:cubicBezTo>
                  <a:pt x="4202332" y="9280"/>
                  <a:pt x="4230352" y="42653"/>
                  <a:pt x="4030675" y="36576"/>
                </a:cubicBezTo>
                <a:cubicBezTo>
                  <a:pt x="3830999" y="30499"/>
                  <a:pt x="3610423" y="31125"/>
                  <a:pt x="3335731" y="36576"/>
                </a:cubicBezTo>
                <a:cubicBezTo>
                  <a:pt x="3061039" y="42027"/>
                  <a:pt x="2792562" y="38173"/>
                  <a:pt x="2501798" y="36576"/>
                </a:cubicBezTo>
                <a:cubicBezTo>
                  <a:pt x="2211034" y="34979"/>
                  <a:pt x="2068435" y="6707"/>
                  <a:pt x="1876349" y="36576"/>
                </a:cubicBezTo>
                <a:cubicBezTo>
                  <a:pt x="1684263" y="66445"/>
                  <a:pt x="1257330" y="29560"/>
                  <a:pt x="1042416" y="36576"/>
                </a:cubicBezTo>
                <a:cubicBezTo>
                  <a:pt x="827502" y="43592"/>
                  <a:pt x="333456" y="17904"/>
                  <a:pt x="0" y="36576"/>
                </a:cubicBezTo>
                <a:cubicBezTo>
                  <a:pt x="-44" y="24172"/>
                  <a:pt x="86" y="11981"/>
                  <a:pt x="0" y="0"/>
                </a:cubicBezTo>
                <a:close/>
              </a:path>
              <a:path w="6949440" h="36576" stroke="0" extrusionOk="0">
                <a:moveTo>
                  <a:pt x="0" y="0"/>
                </a:moveTo>
                <a:cubicBezTo>
                  <a:pt x="271875" y="-23518"/>
                  <a:pt x="381428" y="6804"/>
                  <a:pt x="555955" y="0"/>
                </a:cubicBezTo>
                <a:cubicBezTo>
                  <a:pt x="730483" y="-6804"/>
                  <a:pt x="978239" y="33438"/>
                  <a:pt x="1389888" y="0"/>
                </a:cubicBezTo>
                <a:cubicBezTo>
                  <a:pt x="1801537" y="-33438"/>
                  <a:pt x="1682936" y="6451"/>
                  <a:pt x="1876349" y="0"/>
                </a:cubicBezTo>
                <a:cubicBezTo>
                  <a:pt x="2069762" y="-6451"/>
                  <a:pt x="2227570" y="5351"/>
                  <a:pt x="2362810" y="0"/>
                </a:cubicBezTo>
                <a:cubicBezTo>
                  <a:pt x="2498050" y="-5351"/>
                  <a:pt x="2790947" y="32618"/>
                  <a:pt x="3057754" y="0"/>
                </a:cubicBezTo>
                <a:cubicBezTo>
                  <a:pt x="3324561" y="-32618"/>
                  <a:pt x="3460403" y="24807"/>
                  <a:pt x="3683203" y="0"/>
                </a:cubicBezTo>
                <a:cubicBezTo>
                  <a:pt x="3906003" y="-24807"/>
                  <a:pt x="4090944" y="3705"/>
                  <a:pt x="4447642" y="0"/>
                </a:cubicBezTo>
                <a:cubicBezTo>
                  <a:pt x="4804340" y="-3705"/>
                  <a:pt x="4787235" y="-26993"/>
                  <a:pt x="5003597" y="0"/>
                </a:cubicBezTo>
                <a:cubicBezTo>
                  <a:pt x="5219959" y="26993"/>
                  <a:pt x="5645855" y="23373"/>
                  <a:pt x="5837530" y="0"/>
                </a:cubicBezTo>
                <a:cubicBezTo>
                  <a:pt x="6029205" y="-23373"/>
                  <a:pt x="6619805" y="47868"/>
                  <a:pt x="6949440" y="0"/>
                </a:cubicBezTo>
                <a:cubicBezTo>
                  <a:pt x="6949742" y="16774"/>
                  <a:pt x="6948869" y="27779"/>
                  <a:pt x="6949440" y="36576"/>
                </a:cubicBezTo>
                <a:cubicBezTo>
                  <a:pt x="6803300" y="52771"/>
                  <a:pt x="6582007" y="36693"/>
                  <a:pt x="6393485" y="36576"/>
                </a:cubicBezTo>
                <a:cubicBezTo>
                  <a:pt x="6204963" y="36459"/>
                  <a:pt x="6002492" y="17516"/>
                  <a:pt x="5837530" y="36576"/>
                </a:cubicBezTo>
                <a:cubicBezTo>
                  <a:pt x="5672568" y="55636"/>
                  <a:pt x="5520546" y="27893"/>
                  <a:pt x="5212080" y="36576"/>
                </a:cubicBezTo>
                <a:cubicBezTo>
                  <a:pt x="4903614" y="45260"/>
                  <a:pt x="4838281" y="36158"/>
                  <a:pt x="4725619" y="36576"/>
                </a:cubicBezTo>
                <a:cubicBezTo>
                  <a:pt x="4612957" y="36994"/>
                  <a:pt x="4351697" y="27448"/>
                  <a:pt x="4100170" y="36576"/>
                </a:cubicBezTo>
                <a:cubicBezTo>
                  <a:pt x="3848643" y="45704"/>
                  <a:pt x="3746852" y="38176"/>
                  <a:pt x="3544214" y="36576"/>
                </a:cubicBezTo>
                <a:cubicBezTo>
                  <a:pt x="3341576" y="34976"/>
                  <a:pt x="2981167" y="39701"/>
                  <a:pt x="2710282" y="36576"/>
                </a:cubicBezTo>
                <a:cubicBezTo>
                  <a:pt x="2439397" y="33451"/>
                  <a:pt x="2228375" y="14959"/>
                  <a:pt x="1945843" y="36576"/>
                </a:cubicBezTo>
                <a:cubicBezTo>
                  <a:pt x="1663311" y="58193"/>
                  <a:pt x="1580554" y="16658"/>
                  <a:pt x="1459382" y="36576"/>
                </a:cubicBezTo>
                <a:cubicBezTo>
                  <a:pt x="1338210" y="56494"/>
                  <a:pt x="1010083" y="48133"/>
                  <a:pt x="764438" y="36576"/>
                </a:cubicBezTo>
                <a:cubicBezTo>
                  <a:pt x="518793" y="25019"/>
                  <a:pt x="340449" y="41120"/>
                  <a:pt x="0" y="36576"/>
                </a:cubicBezTo>
                <a:cubicBezTo>
                  <a:pt x="566" y="19755"/>
                  <a:pt x="-1" y="87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9814B-1594-DEA6-AF13-7070C022E620}"/>
              </a:ext>
            </a:extLst>
          </p:cNvPr>
          <p:cNvSpPr txBox="1"/>
          <p:nvPr/>
        </p:nvSpPr>
        <p:spPr>
          <a:xfrm>
            <a:off x="1280160" y="5781261"/>
            <a:ext cx="12424008" cy="6641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highlight>
                  <a:srgbClr val="FFFFFF"/>
                </a:highlight>
              </a:rPr>
              <a:t>The basic problem in a sales negotiation lies not in conflicting positions, but in the conflict between each side's needs, desires, concerns, and fears. 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3600" dirty="0">
              <a:highlight>
                <a:srgbClr val="FFFFFF"/>
              </a:highlight>
            </a:endParaRP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highlight>
                  <a:srgbClr val="FFFFFF"/>
                </a:highlight>
              </a:rPr>
              <a:t>Interests motivate people; they are the silent movers behind the hubbub of positions. 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3700" dirty="0">
              <a:highlight>
                <a:srgbClr val="FFFFFF"/>
              </a:highlight>
            </a:endParaRP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3700" i="1" dirty="0">
                <a:highlight>
                  <a:srgbClr val="FFFFFF"/>
                </a:highlight>
              </a:rPr>
              <a:t> </a:t>
            </a:r>
            <a:r>
              <a:rPr lang="en-US" sz="3700" i="1" dirty="0">
                <a:solidFill>
                  <a:srgbClr val="7030A0"/>
                </a:solidFill>
                <a:highlight>
                  <a:srgbClr val="FFFFFF"/>
                </a:highlight>
              </a:rPr>
              <a:t>Your negotiation position is something you have decided upon. </a:t>
            </a: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3700" i="1" dirty="0">
              <a:solidFill>
                <a:srgbClr val="7030A0"/>
              </a:solidFill>
              <a:highlight>
                <a:srgbClr val="FFFFFF"/>
              </a:highlight>
            </a:endParaRPr>
          </a:p>
          <a:p>
            <a:pPr marL="0" indent="-2286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3700" i="1" dirty="0">
                <a:solidFill>
                  <a:srgbClr val="7030A0"/>
                </a:solidFill>
                <a:highlight>
                  <a:srgbClr val="FFFFFF"/>
                </a:highlight>
              </a:rPr>
              <a:t>Your interests are what caused you to decide.  </a:t>
            </a:r>
          </a:p>
        </p:txBody>
      </p:sp>
      <p:pic>
        <p:nvPicPr>
          <p:cNvPr id="4" name="Picture 3" descr="A person and person sitting at a table with laptops">
            <a:extLst>
              <a:ext uri="{FF2B5EF4-FFF2-40B4-BE49-F238E27FC236}">
                <a16:creationId xmlns:a16="http://schemas.microsoft.com/office/drawing/2014/main" id="{EA0263E3-4670-8DB1-696E-F237E5FCD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>
          <a:xfrm>
            <a:off x="13704168" y="3552501"/>
            <a:ext cx="10172730" cy="10141999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effectLst>
            <a:glow rad="127000">
              <a:schemeClr val="accent2"/>
            </a:glow>
          </a:effectLst>
        </p:spPr>
      </p:pic>
    </p:spTree>
    <p:extLst>
      <p:ext uri="{BB962C8B-B14F-4D97-AF65-F5344CB8AC3E}">
        <p14:creationId xmlns:p14="http://schemas.microsoft.com/office/powerpoint/2010/main" val="23914611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4986" y="3363088"/>
            <a:ext cx="21945600" cy="36576"/>
          </a:xfrm>
          <a:custGeom>
            <a:avLst/>
            <a:gdLst>
              <a:gd name="connsiteX0" fmla="*/ 0 w 21945600"/>
              <a:gd name="connsiteY0" fmla="*/ 0 h 36576"/>
              <a:gd name="connsiteX1" fmla="*/ 905256 w 21945600"/>
              <a:gd name="connsiteY1" fmla="*/ 0 h 36576"/>
              <a:gd name="connsiteX2" fmla="*/ 1810512 w 21945600"/>
              <a:gd name="connsiteY2" fmla="*/ 0 h 36576"/>
              <a:gd name="connsiteX3" fmla="*/ 2057400 w 21945600"/>
              <a:gd name="connsiteY3" fmla="*/ 0 h 36576"/>
              <a:gd name="connsiteX4" fmla="*/ 2743200 w 21945600"/>
              <a:gd name="connsiteY4" fmla="*/ 0 h 36576"/>
              <a:gd name="connsiteX5" fmla="*/ 3867912 w 21945600"/>
              <a:gd name="connsiteY5" fmla="*/ 0 h 36576"/>
              <a:gd name="connsiteX6" fmla="*/ 4114800 w 21945600"/>
              <a:gd name="connsiteY6" fmla="*/ 0 h 36576"/>
              <a:gd name="connsiteX7" fmla="*/ 4800600 w 21945600"/>
              <a:gd name="connsiteY7" fmla="*/ 0 h 36576"/>
              <a:gd name="connsiteX8" fmla="*/ 5486400 w 21945600"/>
              <a:gd name="connsiteY8" fmla="*/ 0 h 36576"/>
              <a:gd name="connsiteX9" fmla="*/ 5513832 w 21945600"/>
              <a:gd name="connsiteY9" fmla="*/ 0 h 36576"/>
              <a:gd name="connsiteX10" fmla="*/ 5760720 w 21945600"/>
              <a:gd name="connsiteY10" fmla="*/ 0 h 36576"/>
              <a:gd name="connsiteX11" fmla="*/ 6007608 w 21945600"/>
              <a:gd name="connsiteY11" fmla="*/ 0 h 36576"/>
              <a:gd name="connsiteX12" fmla="*/ 6693408 w 21945600"/>
              <a:gd name="connsiteY12" fmla="*/ 0 h 36576"/>
              <a:gd name="connsiteX13" fmla="*/ 7818120 w 21945600"/>
              <a:gd name="connsiteY13" fmla="*/ 0 h 36576"/>
              <a:gd name="connsiteX14" fmla="*/ 8065008 w 21945600"/>
              <a:gd name="connsiteY14" fmla="*/ 0 h 36576"/>
              <a:gd name="connsiteX15" fmla="*/ 9189720 w 21945600"/>
              <a:gd name="connsiteY15" fmla="*/ 0 h 36576"/>
              <a:gd name="connsiteX16" fmla="*/ 9436608 w 21945600"/>
              <a:gd name="connsiteY16" fmla="*/ 0 h 36576"/>
              <a:gd name="connsiteX17" fmla="*/ 10122408 w 21945600"/>
              <a:gd name="connsiteY17" fmla="*/ 0 h 36576"/>
              <a:gd name="connsiteX18" fmla="*/ 10369296 w 21945600"/>
              <a:gd name="connsiteY18" fmla="*/ 0 h 36576"/>
              <a:gd name="connsiteX19" fmla="*/ 10835640 w 21945600"/>
              <a:gd name="connsiteY19" fmla="*/ 0 h 36576"/>
              <a:gd name="connsiteX20" fmla="*/ 11521440 w 21945600"/>
              <a:gd name="connsiteY20" fmla="*/ 0 h 36576"/>
              <a:gd name="connsiteX21" fmla="*/ 12646152 w 21945600"/>
              <a:gd name="connsiteY21" fmla="*/ 0 h 36576"/>
              <a:gd name="connsiteX22" fmla="*/ 13551408 w 21945600"/>
              <a:gd name="connsiteY22" fmla="*/ 0 h 36576"/>
              <a:gd name="connsiteX23" fmla="*/ 14017752 w 21945600"/>
              <a:gd name="connsiteY23" fmla="*/ 0 h 36576"/>
              <a:gd name="connsiteX24" fmla="*/ 14264640 w 21945600"/>
              <a:gd name="connsiteY24" fmla="*/ 0 h 36576"/>
              <a:gd name="connsiteX25" fmla="*/ 15169896 w 21945600"/>
              <a:gd name="connsiteY25" fmla="*/ 0 h 36576"/>
              <a:gd name="connsiteX26" fmla="*/ 15636240 w 21945600"/>
              <a:gd name="connsiteY26" fmla="*/ 0 h 36576"/>
              <a:gd name="connsiteX27" fmla="*/ 16102584 w 21945600"/>
              <a:gd name="connsiteY27" fmla="*/ 0 h 36576"/>
              <a:gd name="connsiteX28" fmla="*/ 16130016 w 21945600"/>
              <a:gd name="connsiteY28" fmla="*/ 0 h 36576"/>
              <a:gd name="connsiteX29" fmla="*/ 17254728 w 21945600"/>
              <a:gd name="connsiteY29" fmla="*/ 0 h 36576"/>
              <a:gd name="connsiteX30" fmla="*/ 18159984 w 21945600"/>
              <a:gd name="connsiteY30" fmla="*/ 0 h 36576"/>
              <a:gd name="connsiteX31" fmla="*/ 19065240 w 21945600"/>
              <a:gd name="connsiteY31" fmla="*/ 0 h 36576"/>
              <a:gd name="connsiteX32" fmla="*/ 19092672 w 21945600"/>
              <a:gd name="connsiteY32" fmla="*/ 0 h 36576"/>
              <a:gd name="connsiteX33" fmla="*/ 19120104 w 21945600"/>
              <a:gd name="connsiteY33" fmla="*/ 0 h 36576"/>
              <a:gd name="connsiteX34" fmla="*/ 19147536 w 21945600"/>
              <a:gd name="connsiteY34" fmla="*/ 0 h 36576"/>
              <a:gd name="connsiteX35" fmla="*/ 19833336 w 21945600"/>
              <a:gd name="connsiteY35" fmla="*/ 0 h 36576"/>
              <a:gd name="connsiteX36" fmla="*/ 20738592 w 21945600"/>
              <a:gd name="connsiteY36" fmla="*/ 0 h 36576"/>
              <a:gd name="connsiteX37" fmla="*/ 21945600 w 21945600"/>
              <a:gd name="connsiteY37" fmla="*/ 0 h 36576"/>
              <a:gd name="connsiteX38" fmla="*/ 21945600 w 21945600"/>
              <a:gd name="connsiteY38" fmla="*/ 36576 h 36576"/>
              <a:gd name="connsiteX39" fmla="*/ 20820888 w 21945600"/>
              <a:gd name="connsiteY39" fmla="*/ 36576 h 36576"/>
              <a:gd name="connsiteX40" fmla="*/ 20354544 w 21945600"/>
              <a:gd name="connsiteY40" fmla="*/ 36576 h 36576"/>
              <a:gd name="connsiteX41" fmla="*/ 20327112 w 21945600"/>
              <a:gd name="connsiteY41" fmla="*/ 36576 h 36576"/>
              <a:gd name="connsiteX42" fmla="*/ 19421856 w 21945600"/>
              <a:gd name="connsiteY42" fmla="*/ 36576 h 36576"/>
              <a:gd name="connsiteX43" fmla="*/ 18516600 w 21945600"/>
              <a:gd name="connsiteY43" fmla="*/ 36576 h 36576"/>
              <a:gd name="connsiteX44" fmla="*/ 17830800 w 21945600"/>
              <a:gd name="connsiteY44" fmla="*/ 36576 h 36576"/>
              <a:gd name="connsiteX45" fmla="*/ 17583912 w 21945600"/>
              <a:gd name="connsiteY45" fmla="*/ 36576 h 36576"/>
              <a:gd name="connsiteX46" fmla="*/ 16898112 w 21945600"/>
              <a:gd name="connsiteY46" fmla="*/ 36576 h 36576"/>
              <a:gd name="connsiteX47" fmla="*/ 15992856 w 21945600"/>
              <a:gd name="connsiteY47" fmla="*/ 36576 h 36576"/>
              <a:gd name="connsiteX48" fmla="*/ 15087600 w 21945600"/>
              <a:gd name="connsiteY48" fmla="*/ 36576 h 36576"/>
              <a:gd name="connsiteX49" fmla="*/ 14840712 w 21945600"/>
              <a:gd name="connsiteY49" fmla="*/ 36576 h 36576"/>
              <a:gd name="connsiteX50" fmla="*/ 13716000 w 21945600"/>
              <a:gd name="connsiteY50" fmla="*/ 36576 h 36576"/>
              <a:gd name="connsiteX51" fmla="*/ 13688568 w 21945600"/>
              <a:gd name="connsiteY51" fmla="*/ 36576 h 36576"/>
              <a:gd name="connsiteX52" fmla="*/ 13441680 w 21945600"/>
              <a:gd name="connsiteY52" fmla="*/ 36576 h 36576"/>
              <a:gd name="connsiteX53" fmla="*/ 12975336 w 21945600"/>
              <a:gd name="connsiteY53" fmla="*/ 36576 h 36576"/>
              <a:gd name="connsiteX54" fmla="*/ 12070080 w 21945600"/>
              <a:gd name="connsiteY54" fmla="*/ 36576 h 36576"/>
              <a:gd name="connsiteX55" fmla="*/ 11164824 w 21945600"/>
              <a:gd name="connsiteY55" fmla="*/ 36576 h 36576"/>
              <a:gd name="connsiteX56" fmla="*/ 10040112 w 21945600"/>
              <a:gd name="connsiteY56" fmla="*/ 36576 h 36576"/>
              <a:gd name="connsiteX57" fmla="*/ 8915400 w 21945600"/>
              <a:gd name="connsiteY57" fmla="*/ 36576 h 36576"/>
              <a:gd name="connsiteX58" fmla="*/ 8010144 w 21945600"/>
              <a:gd name="connsiteY58" fmla="*/ 36576 h 36576"/>
              <a:gd name="connsiteX59" fmla="*/ 7324344 w 21945600"/>
              <a:gd name="connsiteY59" fmla="*/ 36576 h 36576"/>
              <a:gd name="connsiteX60" fmla="*/ 7077456 w 21945600"/>
              <a:gd name="connsiteY60" fmla="*/ 36576 h 36576"/>
              <a:gd name="connsiteX61" fmla="*/ 6172200 w 21945600"/>
              <a:gd name="connsiteY61" fmla="*/ 36576 h 36576"/>
              <a:gd name="connsiteX62" fmla="*/ 5266944 w 21945600"/>
              <a:gd name="connsiteY62" fmla="*/ 36576 h 36576"/>
              <a:gd name="connsiteX63" fmla="*/ 5020056 w 21945600"/>
              <a:gd name="connsiteY63" fmla="*/ 36576 h 36576"/>
              <a:gd name="connsiteX64" fmla="*/ 4553712 w 21945600"/>
              <a:gd name="connsiteY64" fmla="*/ 36576 h 36576"/>
              <a:gd name="connsiteX65" fmla="*/ 4087368 w 21945600"/>
              <a:gd name="connsiteY65" fmla="*/ 36576 h 36576"/>
              <a:gd name="connsiteX66" fmla="*/ 3621024 w 21945600"/>
              <a:gd name="connsiteY66" fmla="*/ 36576 h 36576"/>
              <a:gd name="connsiteX67" fmla="*/ 2715768 w 21945600"/>
              <a:gd name="connsiteY67" fmla="*/ 36576 h 36576"/>
              <a:gd name="connsiteX68" fmla="*/ 2249424 w 21945600"/>
              <a:gd name="connsiteY68" fmla="*/ 36576 h 36576"/>
              <a:gd name="connsiteX69" fmla="*/ 1124712 w 21945600"/>
              <a:gd name="connsiteY69" fmla="*/ 36576 h 36576"/>
              <a:gd name="connsiteX70" fmla="*/ 0 w 21945600"/>
              <a:gd name="connsiteY70" fmla="*/ 36576 h 36576"/>
              <a:gd name="connsiteX71" fmla="*/ 0 w 21945600"/>
              <a:gd name="connsiteY71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1945600" h="36576" fill="none" extrusionOk="0">
                <a:moveTo>
                  <a:pt x="0" y="0"/>
                </a:moveTo>
                <a:cubicBezTo>
                  <a:pt x="421743" y="26373"/>
                  <a:pt x="546320" y="15739"/>
                  <a:pt x="905256" y="0"/>
                </a:cubicBezTo>
                <a:cubicBezTo>
                  <a:pt x="1264192" y="-15739"/>
                  <a:pt x="1386536" y="-15656"/>
                  <a:pt x="1810512" y="0"/>
                </a:cubicBezTo>
                <a:cubicBezTo>
                  <a:pt x="2234488" y="15656"/>
                  <a:pt x="1998624" y="3590"/>
                  <a:pt x="2057400" y="0"/>
                </a:cubicBezTo>
                <a:cubicBezTo>
                  <a:pt x="2116176" y="-3590"/>
                  <a:pt x="2603764" y="-6151"/>
                  <a:pt x="2743200" y="0"/>
                </a:cubicBezTo>
                <a:cubicBezTo>
                  <a:pt x="2882636" y="6151"/>
                  <a:pt x="3353150" y="46913"/>
                  <a:pt x="3867912" y="0"/>
                </a:cubicBezTo>
                <a:cubicBezTo>
                  <a:pt x="4382674" y="-46913"/>
                  <a:pt x="4060330" y="5314"/>
                  <a:pt x="4114800" y="0"/>
                </a:cubicBezTo>
                <a:cubicBezTo>
                  <a:pt x="4169270" y="-5314"/>
                  <a:pt x="4534246" y="-31393"/>
                  <a:pt x="4800600" y="0"/>
                </a:cubicBezTo>
                <a:cubicBezTo>
                  <a:pt x="5066954" y="31393"/>
                  <a:pt x="5323745" y="3319"/>
                  <a:pt x="5486400" y="0"/>
                </a:cubicBezTo>
                <a:cubicBezTo>
                  <a:pt x="5649055" y="-3319"/>
                  <a:pt x="5502934" y="-1313"/>
                  <a:pt x="5513832" y="0"/>
                </a:cubicBezTo>
                <a:cubicBezTo>
                  <a:pt x="5524730" y="1313"/>
                  <a:pt x="5659978" y="-12316"/>
                  <a:pt x="5760720" y="0"/>
                </a:cubicBezTo>
                <a:cubicBezTo>
                  <a:pt x="5861462" y="12316"/>
                  <a:pt x="5898932" y="2721"/>
                  <a:pt x="6007608" y="0"/>
                </a:cubicBezTo>
                <a:cubicBezTo>
                  <a:pt x="6116284" y="-2721"/>
                  <a:pt x="6483483" y="-4819"/>
                  <a:pt x="6693408" y="0"/>
                </a:cubicBezTo>
                <a:cubicBezTo>
                  <a:pt x="6903333" y="4819"/>
                  <a:pt x="7588959" y="10934"/>
                  <a:pt x="7818120" y="0"/>
                </a:cubicBezTo>
                <a:cubicBezTo>
                  <a:pt x="8047281" y="-10934"/>
                  <a:pt x="7993804" y="5221"/>
                  <a:pt x="8065008" y="0"/>
                </a:cubicBezTo>
                <a:cubicBezTo>
                  <a:pt x="8136212" y="-5221"/>
                  <a:pt x="8852325" y="51539"/>
                  <a:pt x="9189720" y="0"/>
                </a:cubicBezTo>
                <a:cubicBezTo>
                  <a:pt x="9527115" y="-51539"/>
                  <a:pt x="9324727" y="-6372"/>
                  <a:pt x="9436608" y="0"/>
                </a:cubicBezTo>
                <a:cubicBezTo>
                  <a:pt x="9548489" y="6372"/>
                  <a:pt x="9796505" y="23327"/>
                  <a:pt x="10122408" y="0"/>
                </a:cubicBezTo>
                <a:cubicBezTo>
                  <a:pt x="10448311" y="-23327"/>
                  <a:pt x="10318828" y="6963"/>
                  <a:pt x="10369296" y="0"/>
                </a:cubicBezTo>
                <a:cubicBezTo>
                  <a:pt x="10419764" y="-6963"/>
                  <a:pt x="10716126" y="-4982"/>
                  <a:pt x="10835640" y="0"/>
                </a:cubicBezTo>
                <a:cubicBezTo>
                  <a:pt x="10955154" y="4982"/>
                  <a:pt x="11219367" y="17886"/>
                  <a:pt x="11521440" y="0"/>
                </a:cubicBezTo>
                <a:cubicBezTo>
                  <a:pt x="11823513" y="-17886"/>
                  <a:pt x="12367047" y="-46479"/>
                  <a:pt x="12646152" y="0"/>
                </a:cubicBezTo>
                <a:cubicBezTo>
                  <a:pt x="12925257" y="46479"/>
                  <a:pt x="13338284" y="-26830"/>
                  <a:pt x="13551408" y="0"/>
                </a:cubicBezTo>
                <a:cubicBezTo>
                  <a:pt x="13764532" y="26830"/>
                  <a:pt x="13846967" y="12769"/>
                  <a:pt x="14017752" y="0"/>
                </a:cubicBezTo>
                <a:cubicBezTo>
                  <a:pt x="14188537" y="-12769"/>
                  <a:pt x="14162126" y="4714"/>
                  <a:pt x="14264640" y="0"/>
                </a:cubicBezTo>
                <a:cubicBezTo>
                  <a:pt x="14367154" y="-4714"/>
                  <a:pt x="14751879" y="36146"/>
                  <a:pt x="15169896" y="0"/>
                </a:cubicBezTo>
                <a:cubicBezTo>
                  <a:pt x="15587913" y="-36146"/>
                  <a:pt x="15406707" y="17941"/>
                  <a:pt x="15636240" y="0"/>
                </a:cubicBezTo>
                <a:cubicBezTo>
                  <a:pt x="15865773" y="-17941"/>
                  <a:pt x="15889022" y="-14655"/>
                  <a:pt x="16102584" y="0"/>
                </a:cubicBezTo>
                <a:cubicBezTo>
                  <a:pt x="16316146" y="14655"/>
                  <a:pt x="16124510" y="870"/>
                  <a:pt x="16130016" y="0"/>
                </a:cubicBezTo>
                <a:cubicBezTo>
                  <a:pt x="16135522" y="-870"/>
                  <a:pt x="16815084" y="42640"/>
                  <a:pt x="17254728" y="0"/>
                </a:cubicBezTo>
                <a:cubicBezTo>
                  <a:pt x="17694372" y="-42640"/>
                  <a:pt x="17737816" y="21051"/>
                  <a:pt x="18159984" y="0"/>
                </a:cubicBezTo>
                <a:cubicBezTo>
                  <a:pt x="18582152" y="-21051"/>
                  <a:pt x="18719883" y="-27879"/>
                  <a:pt x="19065240" y="0"/>
                </a:cubicBezTo>
                <a:cubicBezTo>
                  <a:pt x="19410597" y="27879"/>
                  <a:pt x="19085806" y="974"/>
                  <a:pt x="19092672" y="0"/>
                </a:cubicBezTo>
                <a:cubicBezTo>
                  <a:pt x="19099538" y="-974"/>
                  <a:pt x="19107856" y="-640"/>
                  <a:pt x="19120104" y="0"/>
                </a:cubicBezTo>
                <a:cubicBezTo>
                  <a:pt x="19132352" y="640"/>
                  <a:pt x="19142037" y="-152"/>
                  <a:pt x="19147536" y="0"/>
                </a:cubicBezTo>
                <a:cubicBezTo>
                  <a:pt x="19153035" y="152"/>
                  <a:pt x="19534636" y="-13012"/>
                  <a:pt x="19833336" y="0"/>
                </a:cubicBezTo>
                <a:cubicBezTo>
                  <a:pt x="20132036" y="13012"/>
                  <a:pt x="20306411" y="18934"/>
                  <a:pt x="20738592" y="0"/>
                </a:cubicBezTo>
                <a:cubicBezTo>
                  <a:pt x="21170773" y="-18934"/>
                  <a:pt x="21426379" y="57975"/>
                  <a:pt x="21945600" y="0"/>
                </a:cubicBezTo>
                <a:cubicBezTo>
                  <a:pt x="21944920" y="15182"/>
                  <a:pt x="21945031" y="28240"/>
                  <a:pt x="21945600" y="36576"/>
                </a:cubicBezTo>
                <a:cubicBezTo>
                  <a:pt x="21720449" y="-15473"/>
                  <a:pt x="21092984" y="17470"/>
                  <a:pt x="20820888" y="36576"/>
                </a:cubicBezTo>
                <a:cubicBezTo>
                  <a:pt x="20548792" y="55682"/>
                  <a:pt x="20467037" y="21195"/>
                  <a:pt x="20354544" y="36576"/>
                </a:cubicBezTo>
                <a:cubicBezTo>
                  <a:pt x="20242051" y="51957"/>
                  <a:pt x="20337363" y="36164"/>
                  <a:pt x="20327112" y="36576"/>
                </a:cubicBezTo>
                <a:cubicBezTo>
                  <a:pt x="20316861" y="36988"/>
                  <a:pt x="19714624" y="67514"/>
                  <a:pt x="19421856" y="36576"/>
                </a:cubicBezTo>
                <a:cubicBezTo>
                  <a:pt x="19129088" y="5638"/>
                  <a:pt x="18900022" y="28604"/>
                  <a:pt x="18516600" y="36576"/>
                </a:cubicBezTo>
                <a:cubicBezTo>
                  <a:pt x="18133178" y="44548"/>
                  <a:pt x="17998183" y="54905"/>
                  <a:pt x="17830800" y="36576"/>
                </a:cubicBezTo>
                <a:cubicBezTo>
                  <a:pt x="17663417" y="18247"/>
                  <a:pt x="17647160" y="31655"/>
                  <a:pt x="17583912" y="36576"/>
                </a:cubicBezTo>
                <a:cubicBezTo>
                  <a:pt x="17520664" y="41497"/>
                  <a:pt x="17113969" y="48000"/>
                  <a:pt x="16898112" y="36576"/>
                </a:cubicBezTo>
                <a:cubicBezTo>
                  <a:pt x="16682255" y="25152"/>
                  <a:pt x="16396179" y="46024"/>
                  <a:pt x="15992856" y="36576"/>
                </a:cubicBezTo>
                <a:cubicBezTo>
                  <a:pt x="15589533" y="27128"/>
                  <a:pt x="15453003" y="2006"/>
                  <a:pt x="15087600" y="36576"/>
                </a:cubicBezTo>
                <a:cubicBezTo>
                  <a:pt x="14722197" y="71146"/>
                  <a:pt x="14962139" y="43983"/>
                  <a:pt x="14840712" y="36576"/>
                </a:cubicBezTo>
                <a:cubicBezTo>
                  <a:pt x="14719285" y="29169"/>
                  <a:pt x="14031206" y="3235"/>
                  <a:pt x="13716000" y="36576"/>
                </a:cubicBezTo>
                <a:cubicBezTo>
                  <a:pt x="13400794" y="69917"/>
                  <a:pt x="13699702" y="36784"/>
                  <a:pt x="13688568" y="36576"/>
                </a:cubicBezTo>
                <a:cubicBezTo>
                  <a:pt x="13677434" y="36368"/>
                  <a:pt x="13549601" y="44218"/>
                  <a:pt x="13441680" y="36576"/>
                </a:cubicBezTo>
                <a:cubicBezTo>
                  <a:pt x="13333759" y="28934"/>
                  <a:pt x="13194403" y="43582"/>
                  <a:pt x="12975336" y="36576"/>
                </a:cubicBezTo>
                <a:cubicBezTo>
                  <a:pt x="12756269" y="29570"/>
                  <a:pt x="12496698" y="13112"/>
                  <a:pt x="12070080" y="36576"/>
                </a:cubicBezTo>
                <a:cubicBezTo>
                  <a:pt x="11643462" y="60040"/>
                  <a:pt x="11494515" y="20795"/>
                  <a:pt x="11164824" y="36576"/>
                </a:cubicBezTo>
                <a:cubicBezTo>
                  <a:pt x="10835133" y="52357"/>
                  <a:pt x="10303956" y="87952"/>
                  <a:pt x="10040112" y="36576"/>
                </a:cubicBezTo>
                <a:cubicBezTo>
                  <a:pt x="9776268" y="-14800"/>
                  <a:pt x="9309125" y="40826"/>
                  <a:pt x="8915400" y="36576"/>
                </a:cubicBezTo>
                <a:cubicBezTo>
                  <a:pt x="8521675" y="32326"/>
                  <a:pt x="8235592" y="37410"/>
                  <a:pt x="8010144" y="36576"/>
                </a:cubicBezTo>
                <a:cubicBezTo>
                  <a:pt x="7784696" y="35742"/>
                  <a:pt x="7556705" y="26838"/>
                  <a:pt x="7324344" y="36576"/>
                </a:cubicBezTo>
                <a:cubicBezTo>
                  <a:pt x="7091983" y="46314"/>
                  <a:pt x="7169873" y="40000"/>
                  <a:pt x="7077456" y="36576"/>
                </a:cubicBezTo>
                <a:cubicBezTo>
                  <a:pt x="6985039" y="33152"/>
                  <a:pt x="6395767" y="49824"/>
                  <a:pt x="6172200" y="36576"/>
                </a:cubicBezTo>
                <a:cubicBezTo>
                  <a:pt x="5948633" y="23328"/>
                  <a:pt x="5614848" y="11374"/>
                  <a:pt x="5266944" y="36576"/>
                </a:cubicBezTo>
                <a:cubicBezTo>
                  <a:pt x="4919040" y="61778"/>
                  <a:pt x="5134821" y="40448"/>
                  <a:pt x="5020056" y="36576"/>
                </a:cubicBezTo>
                <a:cubicBezTo>
                  <a:pt x="4905291" y="32704"/>
                  <a:pt x="4664972" y="17908"/>
                  <a:pt x="4553712" y="36576"/>
                </a:cubicBezTo>
                <a:cubicBezTo>
                  <a:pt x="4442452" y="55244"/>
                  <a:pt x="4307490" y="36849"/>
                  <a:pt x="4087368" y="36576"/>
                </a:cubicBezTo>
                <a:cubicBezTo>
                  <a:pt x="3867246" y="36303"/>
                  <a:pt x="3812769" y="37964"/>
                  <a:pt x="3621024" y="36576"/>
                </a:cubicBezTo>
                <a:cubicBezTo>
                  <a:pt x="3429279" y="35188"/>
                  <a:pt x="3130207" y="-2472"/>
                  <a:pt x="2715768" y="36576"/>
                </a:cubicBezTo>
                <a:cubicBezTo>
                  <a:pt x="2301329" y="75624"/>
                  <a:pt x="2368981" y="46863"/>
                  <a:pt x="2249424" y="36576"/>
                </a:cubicBezTo>
                <a:cubicBezTo>
                  <a:pt x="2129867" y="26289"/>
                  <a:pt x="1617980" y="52425"/>
                  <a:pt x="1124712" y="36576"/>
                </a:cubicBezTo>
                <a:cubicBezTo>
                  <a:pt x="631444" y="20727"/>
                  <a:pt x="353459" y="68932"/>
                  <a:pt x="0" y="36576"/>
                </a:cubicBezTo>
                <a:cubicBezTo>
                  <a:pt x="-389" y="28441"/>
                  <a:pt x="988" y="11614"/>
                  <a:pt x="0" y="0"/>
                </a:cubicBezTo>
                <a:close/>
              </a:path>
              <a:path w="21945600" h="36576" stroke="0" extrusionOk="0">
                <a:moveTo>
                  <a:pt x="0" y="0"/>
                </a:moveTo>
                <a:cubicBezTo>
                  <a:pt x="78738" y="-6702"/>
                  <a:pt x="124882" y="4427"/>
                  <a:pt x="246888" y="0"/>
                </a:cubicBezTo>
                <a:cubicBezTo>
                  <a:pt x="368894" y="-4427"/>
                  <a:pt x="264772" y="-808"/>
                  <a:pt x="274320" y="0"/>
                </a:cubicBezTo>
                <a:cubicBezTo>
                  <a:pt x="283868" y="808"/>
                  <a:pt x="425686" y="-10995"/>
                  <a:pt x="521208" y="0"/>
                </a:cubicBezTo>
                <a:cubicBezTo>
                  <a:pt x="616730" y="10995"/>
                  <a:pt x="925127" y="26161"/>
                  <a:pt x="1207008" y="0"/>
                </a:cubicBezTo>
                <a:cubicBezTo>
                  <a:pt x="1488889" y="-26161"/>
                  <a:pt x="1863629" y="25804"/>
                  <a:pt x="2112264" y="0"/>
                </a:cubicBezTo>
                <a:cubicBezTo>
                  <a:pt x="2360899" y="-25804"/>
                  <a:pt x="2856157" y="-38525"/>
                  <a:pt x="3236976" y="0"/>
                </a:cubicBezTo>
                <a:cubicBezTo>
                  <a:pt x="3617795" y="38525"/>
                  <a:pt x="4108532" y="-15185"/>
                  <a:pt x="4361688" y="0"/>
                </a:cubicBezTo>
                <a:cubicBezTo>
                  <a:pt x="4614844" y="15185"/>
                  <a:pt x="4684381" y="-14633"/>
                  <a:pt x="4828032" y="0"/>
                </a:cubicBezTo>
                <a:cubicBezTo>
                  <a:pt x="4971683" y="14633"/>
                  <a:pt x="5329982" y="15220"/>
                  <a:pt x="5733288" y="0"/>
                </a:cubicBezTo>
                <a:cubicBezTo>
                  <a:pt x="6136594" y="-15220"/>
                  <a:pt x="6133637" y="-11909"/>
                  <a:pt x="6419088" y="0"/>
                </a:cubicBezTo>
                <a:cubicBezTo>
                  <a:pt x="6704539" y="11909"/>
                  <a:pt x="6686287" y="21630"/>
                  <a:pt x="6885432" y="0"/>
                </a:cubicBezTo>
                <a:cubicBezTo>
                  <a:pt x="7084577" y="-21630"/>
                  <a:pt x="7368157" y="20345"/>
                  <a:pt x="7790688" y="0"/>
                </a:cubicBezTo>
                <a:cubicBezTo>
                  <a:pt x="8213219" y="-20345"/>
                  <a:pt x="7805774" y="-451"/>
                  <a:pt x="7818120" y="0"/>
                </a:cubicBezTo>
                <a:cubicBezTo>
                  <a:pt x="7830466" y="451"/>
                  <a:pt x="8108732" y="-16692"/>
                  <a:pt x="8284464" y="0"/>
                </a:cubicBezTo>
                <a:cubicBezTo>
                  <a:pt x="8460196" y="16692"/>
                  <a:pt x="8710069" y="20479"/>
                  <a:pt x="8970264" y="0"/>
                </a:cubicBezTo>
                <a:cubicBezTo>
                  <a:pt x="9230459" y="-20479"/>
                  <a:pt x="9654070" y="-23489"/>
                  <a:pt x="9875520" y="0"/>
                </a:cubicBezTo>
                <a:cubicBezTo>
                  <a:pt x="10096970" y="23489"/>
                  <a:pt x="10230055" y="14787"/>
                  <a:pt x="10561320" y="0"/>
                </a:cubicBezTo>
                <a:cubicBezTo>
                  <a:pt x="10892585" y="-14787"/>
                  <a:pt x="11355400" y="42062"/>
                  <a:pt x="11686032" y="0"/>
                </a:cubicBezTo>
                <a:cubicBezTo>
                  <a:pt x="12016664" y="-42062"/>
                  <a:pt x="11707139" y="-1040"/>
                  <a:pt x="11713464" y="0"/>
                </a:cubicBezTo>
                <a:cubicBezTo>
                  <a:pt x="11719789" y="1040"/>
                  <a:pt x="12097394" y="2532"/>
                  <a:pt x="12399264" y="0"/>
                </a:cubicBezTo>
                <a:cubicBezTo>
                  <a:pt x="12701134" y="-2532"/>
                  <a:pt x="12419541" y="1081"/>
                  <a:pt x="12426696" y="0"/>
                </a:cubicBezTo>
                <a:cubicBezTo>
                  <a:pt x="12433851" y="-1081"/>
                  <a:pt x="13203091" y="32097"/>
                  <a:pt x="13551408" y="0"/>
                </a:cubicBezTo>
                <a:cubicBezTo>
                  <a:pt x="13899725" y="-32097"/>
                  <a:pt x="13704994" y="4050"/>
                  <a:pt x="13798296" y="0"/>
                </a:cubicBezTo>
                <a:cubicBezTo>
                  <a:pt x="13891598" y="-4050"/>
                  <a:pt x="13819194" y="591"/>
                  <a:pt x="13825728" y="0"/>
                </a:cubicBezTo>
                <a:cubicBezTo>
                  <a:pt x="13832262" y="-591"/>
                  <a:pt x="14247058" y="-30068"/>
                  <a:pt x="14511528" y="0"/>
                </a:cubicBezTo>
                <a:cubicBezTo>
                  <a:pt x="14775998" y="30068"/>
                  <a:pt x="14668616" y="6993"/>
                  <a:pt x="14758416" y="0"/>
                </a:cubicBezTo>
                <a:cubicBezTo>
                  <a:pt x="14848216" y="-6993"/>
                  <a:pt x="15386840" y="3019"/>
                  <a:pt x="15663672" y="0"/>
                </a:cubicBezTo>
                <a:cubicBezTo>
                  <a:pt x="15940504" y="-3019"/>
                  <a:pt x="15823667" y="2894"/>
                  <a:pt x="15910560" y="0"/>
                </a:cubicBezTo>
                <a:cubicBezTo>
                  <a:pt x="15997453" y="-2894"/>
                  <a:pt x="16588125" y="-8530"/>
                  <a:pt x="17035272" y="0"/>
                </a:cubicBezTo>
                <a:cubicBezTo>
                  <a:pt x="17482419" y="8530"/>
                  <a:pt x="17188794" y="6706"/>
                  <a:pt x="17282160" y="0"/>
                </a:cubicBezTo>
                <a:cubicBezTo>
                  <a:pt x="17375526" y="-6706"/>
                  <a:pt x="17472317" y="-5717"/>
                  <a:pt x="17529048" y="0"/>
                </a:cubicBezTo>
                <a:cubicBezTo>
                  <a:pt x="17585779" y="5717"/>
                  <a:pt x="18174415" y="31621"/>
                  <a:pt x="18434304" y="0"/>
                </a:cubicBezTo>
                <a:cubicBezTo>
                  <a:pt x="18694193" y="-31621"/>
                  <a:pt x="19301918" y="29693"/>
                  <a:pt x="19559016" y="0"/>
                </a:cubicBezTo>
                <a:cubicBezTo>
                  <a:pt x="19816114" y="-29693"/>
                  <a:pt x="19574042" y="702"/>
                  <a:pt x="19586448" y="0"/>
                </a:cubicBezTo>
                <a:cubicBezTo>
                  <a:pt x="19598854" y="-702"/>
                  <a:pt x="20049547" y="-22820"/>
                  <a:pt x="20491704" y="0"/>
                </a:cubicBezTo>
                <a:cubicBezTo>
                  <a:pt x="20933861" y="22820"/>
                  <a:pt x="20755106" y="6629"/>
                  <a:pt x="20958048" y="0"/>
                </a:cubicBezTo>
                <a:cubicBezTo>
                  <a:pt x="21160990" y="-6629"/>
                  <a:pt x="21663188" y="-27211"/>
                  <a:pt x="21945600" y="0"/>
                </a:cubicBezTo>
                <a:cubicBezTo>
                  <a:pt x="21944964" y="7863"/>
                  <a:pt x="21943820" y="25698"/>
                  <a:pt x="21945600" y="36576"/>
                </a:cubicBezTo>
                <a:cubicBezTo>
                  <a:pt x="21738864" y="-5974"/>
                  <a:pt x="21483832" y="56357"/>
                  <a:pt x="21040344" y="36576"/>
                </a:cubicBezTo>
                <a:cubicBezTo>
                  <a:pt x="20596856" y="16795"/>
                  <a:pt x="20741173" y="55968"/>
                  <a:pt x="20574000" y="36576"/>
                </a:cubicBezTo>
                <a:cubicBezTo>
                  <a:pt x="20406827" y="17184"/>
                  <a:pt x="20560204" y="36526"/>
                  <a:pt x="20546568" y="36576"/>
                </a:cubicBezTo>
                <a:cubicBezTo>
                  <a:pt x="20532932" y="36626"/>
                  <a:pt x="20530490" y="36880"/>
                  <a:pt x="20519136" y="36576"/>
                </a:cubicBezTo>
                <a:cubicBezTo>
                  <a:pt x="20507782" y="36272"/>
                  <a:pt x="19823262" y="37799"/>
                  <a:pt x="19613880" y="36576"/>
                </a:cubicBezTo>
                <a:cubicBezTo>
                  <a:pt x="19404498" y="35353"/>
                  <a:pt x="19223151" y="67241"/>
                  <a:pt x="18928080" y="36576"/>
                </a:cubicBezTo>
                <a:cubicBezTo>
                  <a:pt x="18633009" y="5911"/>
                  <a:pt x="18160671" y="-11744"/>
                  <a:pt x="17803368" y="36576"/>
                </a:cubicBezTo>
                <a:cubicBezTo>
                  <a:pt x="17446065" y="84896"/>
                  <a:pt x="17412412" y="14966"/>
                  <a:pt x="17117568" y="36576"/>
                </a:cubicBezTo>
                <a:cubicBezTo>
                  <a:pt x="16822724" y="58186"/>
                  <a:pt x="16494673" y="2337"/>
                  <a:pt x="16212312" y="36576"/>
                </a:cubicBezTo>
                <a:cubicBezTo>
                  <a:pt x="15929951" y="70815"/>
                  <a:pt x="15826333" y="11046"/>
                  <a:pt x="15526512" y="36576"/>
                </a:cubicBezTo>
                <a:cubicBezTo>
                  <a:pt x="15226691" y="62106"/>
                  <a:pt x="15082025" y="15118"/>
                  <a:pt x="14840712" y="36576"/>
                </a:cubicBezTo>
                <a:cubicBezTo>
                  <a:pt x="14599399" y="58034"/>
                  <a:pt x="14517430" y="19609"/>
                  <a:pt x="14374368" y="36576"/>
                </a:cubicBezTo>
                <a:cubicBezTo>
                  <a:pt x="14231306" y="53543"/>
                  <a:pt x="13854278" y="2480"/>
                  <a:pt x="13469112" y="36576"/>
                </a:cubicBezTo>
                <a:cubicBezTo>
                  <a:pt x="13083946" y="70672"/>
                  <a:pt x="13086505" y="29507"/>
                  <a:pt x="12783312" y="36576"/>
                </a:cubicBezTo>
                <a:cubicBezTo>
                  <a:pt x="12480119" y="43645"/>
                  <a:pt x="12228847" y="-3513"/>
                  <a:pt x="11878056" y="36576"/>
                </a:cubicBezTo>
                <a:cubicBezTo>
                  <a:pt x="11527265" y="76665"/>
                  <a:pt x="11722541" y="34421"/>
                  <a:pt x="11631168" y="36576"/>
                </a:cubicBezTo>
                <a:cubicBezTo>
                  <a:pt x="11539795" y="38731"/>
                  <a:pt x="11328250" y="26850"/>
                  <a:pt x="11164824" y="36576"/>
                </a:cubicBezTo>
                <a:cubicBezTo>
                  <a:pt x="11001398" y="46302"/>
                  <a:pt x="10673541" y="78959"/>
                  <a:pt x="10259568" y="36576"/>
                </a:cubicBezTo>
                <a:cubicBezTo>
                  <a:pt x="9845595" y="-5807"/>
                  <a:pt x="9733074" y="59393"/>
                  <a:pt x="9573768" y="36576"/>
                </a:cubicBezTo>
                <a:cubicBezTo>
                  <a:pt x="9414462" y="13759"/>
                  <a:pt x="9555544" y="36473"/>
                  <a:pt x="9546336" y="36576"/>
                </a:cubicBezTo>
                <a:cubicBezTo>
                  <a:pt x="9537128" y="36679"/>
                  <a:pt x="8966343" y="25197"/>
                  <a:pt x="8641080" y="36576"/>
                </a:cubicBezTo>
                <a:cubicBezTo>
                  <a:pt x="8315817" y="47955"/>
                  <a:pt x="8340016" y="17323"/>
                  <a:pt x="8174736" y="36576"/>
                </a:cubicBezTo>
                <a:cubicBezTo>
                  <a:pt x="8009456" y="55829"/>
                  <a:pt x="7277736" y="27510"/>
                  <a:pt x="7050024" y="36576"/>
                </a:cubicBezTo>
                <a:cubicBezTo>
                  <a:pt x="6822312" y="45642"/>
                  <a:pt x="7033761" y="37384"/>
                  <a:pt x="7022592" y="36576"/>
                </a:cubicBezTo>
                <a:cubicBezTo>
                  <a:pt x="7011423" y="35768"/>
                  <a:pt x="6523471" y="22547"/>
                  <a:pt x="6117336" y="36576"/>
                </a:cubicBezTo>
                <a:cubicBezTo>
                  <a:pt x="5711201" y="50605"/>
                  <a:pt x="5866816" y="21657"/>
                  <a:pt x="5650992" y="36576"/>
                </a:cubicBezTo>
                <a:cubicBezTo>
                  <a:pt x="5435168" y="51495"/>
                  <a:pt x="5142184" y="50113"/>
                  <a:pt x="4745736" y="36576"/>
                </a:cubicBezTo>
                <a:cubicBezTo>
                  <a:pt x="4349288" y="23039"/>
                  <a:pt x="4567465" y="35506"/>
                  <a:pt x="4498848" y="36576"/>
                </a:cubicBezTo>
                <a:cubicBezTo>
                  <a:pt x="4430231" y="37646"/>
                  <a:pt x="4316854" y="42140"/>
                  <a:pt x="4251960" y="36576"/>
                </a:cubicBezTo>
                <a:cubicBezTo>
                  <a:pt x="4187066" y="31012"/>
                  <a:pt x="4006963" y="35461"/>
                  <a:pt x="3785616" y="36576"/>
                </a:cubicBezTo>
                <a:cubicBezTo>
                  <a:pt x="3564269" y="37691"/>
                  <a:pt x="3513429" y="13694"/>
                  <a:pt x="3319272" y="36576"/>
                </a:cubicBezTo>
                <a:cubicBezTo>
                  <a:pt x="3125115" y="59458"/>
                  <a:pt x="2634641" y="25517"/>
                  <a:pt x="2414016" y="36576"/>
                </a:cubicBezTo>
                <a:cubicBezTo>
                  <a:pt x="2193391" y="47635"/>
                  <a:pt x="2395840" y="37250"/>
                  <a:pt x="2386584" y="36576"/>
                </a:cubicBezTo>
                <a:cubicBezTo>
                  <a:pt x="2377328" y="35902"/>
                  <a:pt x="1545536" y="28507"/>
                  <a:pt x="1261872" y="36576"/>
                </a:cubicBezTo>
                <a:cubicBezTo>
                  <a:pt x="978208" y="44645"/>
                  <a:pt x="1242837" y="35250"/>
                  <a:pt x="1234440" y="36576"/>
                </a:cubicBezTo>
                <a:cubicBezTo>
                  <a:pt x="1226043" y="37902"/>
                  <a:pt x="282424" y="83210"/>
                  <a:pt x="0" y="36576"/>
                </a:cubicBezTo>
                <a:cubicBezTo>
                  <a:pt x="476" y="24480"/>
                  <a:pt x="-366" y="10102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1144986" y="4142632"/>
            <a:ext cx="14647414" cy="8238344"/>
          </a:xfrm>
        </p:spPr>
        <p:txBody>
          <a:bodyPr anchor="t">
            <a:normAutofit/>
          </a:bodyPr>
          <a:lstStyle/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Focusing on interests rather than positions works for two reasons.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First, for every customer's interest there usually exist several viable solutions that could satisfy it.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We tend to assume that because the customers' position is opposed to ours, their interests must also be opposed.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</p:txBody>
      </p:sp>
      <p:pic>
        <p:nvPicPr>
          <p:cNvPr id="4" name="Picture 3" descr="A group of people with different colored circles">
            <a:extLst>
              <a:ext uri="{FF2B5EF4-FFF2-40B4-BE49-F238E27FC236}">
                <a16:creationId xmlns:a16="http://schemas.microsoft.com/office/drawing/2014/main" id="{9989A864-4B91-2FC2-0F2B-B6FCBA6D5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" r="3853" b="2"/>
          <a:stretch/>
        </p:blipFill>
        <p:spPr>
          <a:xfrm>
            <a:off x="16224448" y="4461320"/>
            <a:ext cx="7882128" cy="8193024"/>
          </a:xfrm>
          <a:prstGeom prst="rect">
            <a:avLst/>
          </a:prstGeom>
          <a:effectLst>
            <a:glow rad="127000">
              <a:schemeClr val="accent2"/>
            </a:glow>
          </a:effectLst>
        </p:spPr>
      </p:pic>
    </p:spTree>
    <p:extLst>
      <p:ext uri="{BB962C8B-B14F-4D97-AF65-F5344CB8AC3E}">
        <p14:creationId xmlns:p14="http://schemas.microsoft.com/office/powerpoint/2010/main" val="3426386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  <p:sndAc>
          <p:stSnd>
            <p:snd r:embed="rId3" name="click.wav"/>
          </p:stSnd>
        </p:sndAc>
      </p:transition>
    </mc:Choice>
    <mc:Fallback xmlns="">
      <p:transition spd="slow" advClick="0" advTm="7000">
        <p:fade/>
        <p:sndAc>
          <p:stSnd>
            <p:snd r:embed="rId5" name="click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02564-C733-C003-DF78-C95CAC8C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A2145F3-6D13-B4B6-5A4C-E765F0CDB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A88D2EB2-F6F6-AFA1-5B23-67E6FCB15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4986" y="3363088"/>
            <a:ext cx="21945600" cy="36576"/>
          </a:xfrm>
          <a:custGeom>
            <a:avLst/>
            <a:gdLst>
              <a:gd name="connsiteX0" fmla="*/ 0 w 21945600"/>
              <a:gd name="connsiteY0" fmla="*/ 0 h 36576"/>
              <a:gd name="connsiteX1" fmla="*/ 905256 w 21945600"/>
              <a:gd name="connsiteY1" fmla="*/ 0 h 36576"/>
              <a:gd name="connsiteX2" fmla="*/ 1810512 w 21945600"/>
              <a:gd name="connsiteY2" fmla="*/ 0 h 36576"/>
              <a:gd name="connsiteX3" fmla="*/ 2057400 w 21945600"/>
              <a:gd name="connsiteY3" fmla="*/ 0 h 36576"/>
              <a:gd name="connsiteX4" fmla="*/ 2743200 w 21945600"/>
              <a:gd name="connsiteY4" fmla="*/ 0 h 36576"/>
              <a:gd name="connsiteX5" fmla="*/ 3867912 w 21945600"/>
              <a:gd name="connsiteY5" fmla="*/ 0 h 36576"/>
              <a:gd name="connsiteX6" fmla="*/ 4114800 w 21945600"/>
              <a:gd name="connsiteY6" fmla="*/ 0 h 36576"/>
              <a:gd name="connsiteX7" fmla="*/ 4800600 w 21945600"/>
              <a:gd name="connsiteY7" fmla="*/ 0 h 36576"/>
              <a:gd name="connsiteX8" fmla="*/ 5486400 w 21945600"/>
              <a:gd name="connsiteY8" fmla="*/ 0 h 36576"/>
              <a:gd name="connsiteX9" fmla="*/ 5513832 w 21945600"/>
              <a:gd name="connsiteY9" fmla="*/ 0 h 36576"/>
              <a:gd name="connsiteX10" fmla="*/ 5760720 w 21945600"/>
              <a:gd name="connsiteY10" fmla="*/ 0 h 36576"/>
              <a:gd name="connsiteX11" fmla="*/ 6007608 w 21945600"/>
              <a:gd name="connsiteY11" fmla="*/ 0 h 36576"/>
              <a:gd name="connsiteX12" fmla="*/ 6693408 w 21945600"/>
              <a:gd name="connsiteY12" fmla="*/ 0 h 36576"/>
              <a:gd name="connsiteX13" fmla="*/ 7818120 w 21945600"/>
              <a:gd name="connsiteY13" fmla="*/ 0 h 36576"/>
              <a:gd name="connsiteX14" fmla="*/ 8065008 w 21945600"/>
              <a:gd name="connsiteY14" fmla="*/ 0 h 36576"/>
              <a:gd name="connsiteX15" fmla="*/ 9189720 w 21945600"/>
              <a:gd name="connsiteY15" fmla="*/ 0 h 36576"/>
              <a:gd name="connsiteX16" fmla="*/ 9436608 w 21945600"/>
              <a:gd name="connsiteY16" fmla="*/ 0 h 36576"/>
              <a:gd name="connsiteX17" fmla="*/ 10122408 w 21945600"/>
              <a:gd name="connsiteY17" fmla="*/ 0 h 36576"/>
              <a:gd name="connsiteX18" fmla="*/ 10369296 w 21945600"/>
              <a:gd name="connsiteY18" fmla="*/ 0 h 36576"/>
              <a:gd name="connsiteX19" fmla="*/ 10835640 w 21945600"/>
              <a:gd name="connsiteY19" fmla="*/ 0 h 36576"/>
              <a:gd name="connsiteX20" fmla="*/ 11521440 w 21945600"/>
              <a:gd name="connsiteY20" fmla="*/ 0 h 36576"/>
              <a:gd name="connsiteX21" fmla="*/ 12646152 w 21945600"/>
              <a:gd name="connsiteY21" fmla="*/ 0 h 36576"/>
              <a:gd name="connsiteX22" fmla="*/ 13551408 w 21945600"/>
              <a:gd name="connsiteY22" fmla="*/ 0 h 36576"/>
              <a:gd name="connsiteX23" fmla="*/ 14017752 w 21945600"/>
              <a:gd name="connsiteY23" fmla="*/ 0 h 36576"/>
              <a:gd name="connsiteX24" fmla="*/ 14264640 w 21945600"/>
              <a:gd name="connsiteY24" fmla="*/ 0 h 36576"/>
              <a:gd name="connsiteX25" fmla="*/ 15169896 w 21945600"/>
              <a:gd name="connsiteY25" fmla="*/ 0 h 36576"/>
              <a:gd name="connsiteX26" fmla="*/ 15636240 w 21945600"/>
              <a:gd name="connsiteY26" fmla="*/ 0 h 36576"/>
              <a:gd name="connsiteX27" fmla="*/ 16102584 w 21945600"/>
              <a:gd name="connsiteY27" fmla="*/ 0 h 36576"/>
              <a:gd name="connsiteX28" fmla="*/ 16130016 w 21945600"/>
              <a:gd name="connsiteY28" fmla="*/ 0 h 36576"/>
              <a:gd name="connsiteX29" fmla="*/ 17254728 w 21945600"/>
              <a:gd name="connsiteY29" fmla="*/ 0 h 36576"/>
              <a:gd name="connsiteX30" fmla="*/ 18159984 w 21945600"/>
              <a:gd name="connsiteY30" fmla="*/ 0 h 36576"/>
              <a:gd name="connsiteX31" fmla="*/ 19065240 w 21945600"/>
              <a:gd name="connsiteY31" fmla="*/ 0 h 36576"/>
              <a:gd name="connsiteX32" fmla="*/ 19092672 w 21945600"/>
              <a:gd name="connsiteY32" fmla="*/ 0 h 36576"/>
              <a:gd name="connsiteX33" fmla="*/ 19120104 w 21945600"/>
              <a:gd name="connsiteY33" fmla="*/ 0 h 36576"/>
              <a:gd name="connsiteX34" fmla="*/ 19147536 w 21945600"/>
              <a:gd name="connsiteY34" fmla="*/ 0 h 36576"/>
              <a:gd name="connsiteX35" fmla="*/ 19833336 w 21945600"/>
              <a:gd name="connsiteY35" fmla="*/ 0 h 36576"/>
              <a:gd name="connsiteX36" fmla="*/ 20738592 w 21945600"/>
              <a:gd name="connsiteY36" fmla="*/ 0 h 36576"/>
              <a:gd name="connsiteX37" fmla="*/ 21945600 w 21945600"/>
              <a:gd name="connsiteY37" fmla="*/ 0 h 36576"/>
              <a:gd name="connsiteX38" fmla="*/ 21945600 w 21945600"/>
              <a:gd name="connsiteY38" fmla="*/ 36576 h 36576"/>
              <a:gd name="connsiteX39" fmla="*/ 20820888 w 21945600"/>
              <a:gd name="connsiteY39" fmla="*/ 36576 h 36576"/>
              <a:gd name="connsiteX40" fmla="*/ 20354544 w 21945600"/>
              <a:gd name="connsiteY40" fmla="*/ 36576 h 36576"/>
              <a:gd name="connsiteX41" fmla="*/ 20327112 w 21945600"/>
              <a:gd name="connsiteY41" fmla="*/ 36576 h 36576"/>
              <a:gd name="connsiteX42" fmla="*/ 19421856 w 21945600"/>
              <a:gd name="connsiteY42" fmla="*/ 36576 h 36576"/>
              <a:gd name="connsiteX43" fmla="*/ 18516600 w 21945600"/>
              <a:gd name="connsiteY43" fmla="*/ 36576 h 36576"/>
              <a:gd name="connsiteX44" fmla="*/ 17830800 w 21945600"/>
              <a:gd name="connsiteY44" fmla="*/ 36576 h 36576"/>
              <a:gd name="connsiteX45" fmla="*/ 17583912 w 21945600"/>
              <a:gd name="connsiteY45" fmla="*/ 36576 h 36576"/>
              <a:gd name="connsiteX46" fmla="*/ 16898112 w 21945600"/>
              <a:gd name="connsiteY46" fmla="*/ 36576 h 36576"/>
              <a:gd name="connsiteX47" fmla="*/ 15992856 w 21945600"/>
              <a:gd name="connsiteY47" fmla="*/ 36576 h 36576"/>
              <a:gd name="connsiteX48" fmla="*/ 15087600 w 21945600"/>
              <a:gd name="connsiteY48" fmla="*/ 36576 h 36576"/>
              <a:gd name="connsiteX49" fmla="*/ 14840712 w 21945600"/>
              <a:gd name="connsiteY49" fmla="*/ 36576 h 36576"/>
              <a:gd name="connsiteX50" fmla="*/ 13716000 w 21945600"/>
              <a:gd name="connsiteY50" fmla="*/ 36576 h 36576"/>
              <a:gd name="connsiteX51" fmla="*/ 13688568 w 21945600"/>
              <a:gd name="connsiteY51" fmla="*/ 36576 h 36576"/>
              <a:gd name="connsiteX52" fmla="*/ 13441680 w 21945600"/>
              <a:gd name="connsiteY52" fmla="*/ 36576 h 36576"/>
              <a:gd name="connsiteX53" fmla="*/ 12975336 w 21945600"/>
              <a:gd name="connsiteY53" fmla="*/ 36576 h 36576"/>
              <a:gd name="connsiteX54" fmla="*/ 12070080 w 21945600"/>
              <a:gd name="connsiteY54" fmla="*/ 36576 h 36576"/>
              <a:gd name="connsiteX55" fmla="*/ 11164824 w 21945600"/>
              <a:gd name="connsiteY55" fmla="*/ 36576 h 36576"/>
              <a:gd name="connsiteX56" fmla="*/ 10040112 w 21945600"/>
              <a:gd name="connsiteY56" fmla="*/ 36576 h 36576"/>
              <a:gd name="connsiteX57" fmla="*/ 8915400 w 21945600"/>
              <a:gd name="connsiteY57" fmla="*/ 36576 h 36576"/>
              <a:gd name="connsiteX58" fmla="*/ 8010144 w 21945600"/>
              <a:gd name="connsiteY58" fmla="*/ 36576 h 36576"/>
              <a:gd name="connsiteX59" fmla="*/ 7324344 w 21945600"/>
              <a:gd name="connsiteY59" fmla="*/ 36576 h 36576"/>
              <a:gd name="connsiteX60" fmla="*/ 7077456 w 21945600"/>
              <a:gd name="connsiteY60" fmla="*/ 36576 h 36576"/>
              <a:gd name="connsiteX61" fmla="*/ 6172200 w 21945600"/>
              <a:gd name="connsiteY61" fmla="*/ 36576 h 36576"/>
              <a:gd name="connsiteX62" fmla="*/ 5266944 w 21945600"/>
              <a:gd name="connsiteY62" fmla="*/ 36576 h 36576"/>
              <a:gd name="connsiteX63" fmla="*/ 5020056 w 21945600"/>
              <a:gd name="connsiteY63" fmla="*/ 36576 h 36576"/>
              <a:gd name="connsiteX64" fmla="*/ 4553712 w 21945600"/>
              <a:gd name="connsiteY64" fmla="*/ 36576 h 36576"/>
              <a:gd name="connsiteX65" fmla="*/ 4087368 w 21945600"/>
              <a:gd name="connsiteY65" fmla="*/ 36576 h 36576"/>
              <a:gd name="connsiteX66" fmla="*/ 3621024 w 21945600"/>
              <a:gd name="connsiteY66" fmla="*/ 36576 h 36576"/>
              <a:gd name="connsiteX67" fmla="*/ 2715768 w 21945600"/>
              <a:gd name="connsiteY67" fmla="*/ 36576 h 36576"/>
              <a:gd name="connsiteX68" fmla="*/ 2249424 w 21945600"/>
              <a:gd name="connsiteY68" fmla="*/ 36576 h 36576"/>
              <a:gd name="connsiteX69" fmla="*/ 1124712 w 21945600"/>
              <a:gd name="connsiteY69" fmla="*/ 36576 h 36576"/>
              <a:gd name="connsiteX70" fmla="*/ 0 w 21945600"/>
              <a:gd name="connsiteY70" fmla="*/ 36576 h 36576"/>
              <a:gd name="connsiteX71" fmla="*/ 0 w 21945600"/>
              <a:gd name="connsiteY71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1945600" h="36576" fill="none" extrusionOk="0">
                <a:moveTo>
                  <a:pt x="0" y="0"/>
                </a:moveTo>
                <a:cubicBezTo>
                  <a:pt x="421743" y="26373"/>
                  <a:pt x="546320" y="15739"/>
                  <a:pt x="905256" y="0"/>
                </a:cubicBezTo>
                <a:cubicBezTo>
                  <a:pt x="1264192" y="-15739"/>
                  <a:pt x="1386536" y="-15656"/>
                  <a:pt x="1810512" y="0"/>
                </a:cubicBezTo>
                <a:cubicBezTo>
                  <a:pt x="2234488" y="15656"/>
                  <a:pt x="1998624" y="3590"/>
                  <a:pt x="2057400" y="0"/>
                </a:cubicBezTo>
                <a:cubicBezTo>
                  <a:pt x="2116176" y="-3590"/>
                  <a:pt x="2603764" y="-6151"/>
                  <a:pt x="2743200" y="0"/>
                </a:cubicBezTo>
                <a:cubicBezTo>
                  <a:pt x="2882636" y="6151"/>
                  <a:pt x="3353150" y="46913"/>
                  <a:pt x="3867912" y="0"/>
                </a:cubicBezTo>
                <a:cubicBezTo>
                  <a:pt x="4382674" y="-46913"/>
                  <a:pt x="4060330" y="5314"/>
                  <a:pt x="4114800" y="0"/>
                </a:cubicBezTo>
                <a:cubicBezTo>
                  <a:pt x="4169270" y="-5314"/>
                  <a:pt x="4534246" y="-31393"/>
                  <a:pt x="4800600" y="0"/>
                </a:cubicBezTo>
                <a:cubicBezTo>
                  <a:pt x="5066954" y="31393"/>
                  <a:pt x="5323745" y="3319"/>
                  <a:pt x="5486400" y="0"/>
                </a:cubicBezTo>
                <a:cubicBezTo>
                  <a:pt x="5649055" y="-3319"/>
                  <a:pt x="5502934" y="-1313"/>
                  <a:pt x="5513832" y="0"/>
                </a:cubicBezTo>
                <a:cubicBezTo>
                  <a:pt x="5524730" y="1313"/>
                  <a:pt x="5659978" y="-12316"/>
                  <a:pt x="5760720" y="0"/>
                </a:cubicBezTo>
                <a:cubicBezTo>
                  <a:pt x="5861462" y="12316"/>
                  <a:pt x="5898932" y="2721"/>
                  <a:pt x="6007608" y="0"/>
                </a:cubicBezTo>
                <a:cubicBezTo>
                  <a:pt x="6116284" y="-2721"/>
                  <a:pt x="6483483" y="-4819"/>
                  <a:pt x="6693408" y="0"/>
                </a:cubicBezTo>
                <a:cubicBezTo>
                  <a:pt x="6903333" y="4819"/>
                  <a:pt x="7588959" y="10934"/>
                  <a:pt x="7818120" y="0"/>
                </a:cubicBezTo>
                <a:cubicBezTo>
                  <a:pt x="8047281" y="-10934"/>
                  <a:pt x="7993804" y="5221"/>
                  <a:pt x="8065008" y="0"/>
                </a:cubicBezTo>
                <a:cubicBezTo>
                  <a:pt x="8136212" y="-5221"/>
                  <a:pt x="8852325" y="51539"/>
                  <a:pt x="9189720" y="0"/>
                </a:cubicBezTo>
                <a:cubicBezTo>
                  <a:pt x="9527115" y="-51539"/>
                  <a:pt x="9324727" y="-6372"/>
                  <a:pt x="9436608" y="0"/>
                </a:cubicBezTo>
                <a:cubicBezTo>
                  <a:pt x="9548489" y="6372"/>
                  <a:pt x="9796505" y="23327"/>
                  <a:pt x="10122408" y="0"/>
                </a:cubicBezTo>
                <a:cubicBezTo>
                  <a:pt x="10448311" y="-23327"/>
                  <a:pt x="10318828" y="6963"/>
                  <a:pt x="10369296" y="0"/>
                </a:cubicBezTo>
                <a:cubicBezTo>
                  <a:pt x="10419764" y="-6963"/>
                  <a:pt x="10716126" y="-4982"/>
                  <a:pt x="10835640" y="0"/>
                </a:cubicBezTo>
                <a:cubicBezTo>
                  <a:pt x="10955154" y="4982"/>
                  <a:pt x="11219367" y="17886"/>
                  <a:pt x="11521440" y="0"/>
                </a:cubicBezTo>
                <a:cubicBezTo>
                  <a:pt x="11823513" y="-17886"/>
                  <a:pt x="12367047" y="-46479"/>
                  <a:pt x="12646152" y="0"/>
                </a:cubicBezTo>
                <a:cubicBezTo>
                  <a:pt x="12925257" y="46479"/>
                  <a:pt x="13338284" y="-26830"/>
                  <a:pt x="13551408" y="0"/>
                </a:cubicBezTo>
                <a:cubicBezTo>
                  <a:pt x="13764532" y="26830"/>
                  <a:pt x="13846967" y="12769"/>
                  <a:pt x="14017752" y="0"/>
                </a:cubicBezTo>
                <a:cubicBezTo>
                  <a:pt x="14188537" y="-12769"/>
                  <a:pt x="14162126" y="4714"/>
                  <a:pt x="14264640" y="0"/>
                </a:cubicBezTo>
                <a:cubicBezTo>
                  <a:pt x="14367154" y="-4714"/>
                  <a:pt x="14751879" y="36146"/>
                  <a:pt x="15169896" y="0"/>
                </a:cubicBezTo>
                <a:cubicBezTo>
                  <a:pt x="15587913" y="-36146"/>
                  <a:pt x="15406707" y="17941"/>
                  <a:pt x="15636240" y="0"/>
                </a:cubicBezTo>
                <a:cubicBezTo>
                  <a:pt x="15865773" y="-17941"/>
                  <a:pt x="15889022" y="-14655"/>
                  <a:pt x="16102584" y="0"/>
                </a:cubicBezTo>
                <a:cubicBezTo>
                  <a:pt x="16316146" y="14655"/>
                  <a:pt x="16124510" y="870"/>
                  <a:pt x="16130016" y="0"/>
                </a:cubicBezTo>
                <a:cubicBezTo>
                  <a:pt x="16135522" y="-870"/>
                  <a:pt x="16815084" y="42640"/>
                  <a:pt x="17254728" y="0"/>
                </a:cubicBezTo>
                <a:cubicBezTo>
                  <a:pt x="17694372" y="-42640"/>
                  <a:pt x="17737816" y="21051"/>
                  <a:pt x="18159984" y="0"/>
                </a:cubicBezTo>
                <a:cubicBezTo>
                  <a:pt x="18582152" y="-21051"/>
                  <a:pt x="18719883" y="-27879"/>
                  <a:pt x="19065240" y="0"/>
                </a:cubicBezTo>
                <a:cubicBezTo>
                  <a:pt x="19410597" y="27879"/>
                  <a:pt x="19085806" y="974"/>
                  <a:pt x="19092672" y="0"/>
                </a:cubicBezTo>
                <a:cubicBezTo>
                  <a:pt x="19099538" y="-974"/>
                  <a:pt x="19107856" y="-640"/>
                  <a:pt x="19120104" y="0"/>
                </a:cubicBezTo>
                <a:cubicBezTo>
                  <a:pt x="19132352" y="640"/>
                  <a:pt x="19142037" y="-152"/>
                  <a:pt x="19147536" y="0"/>
                </a:cubicBezTo>
                <a:cubicBezTo>
                  <a:pt x="19153035" y="152"/>
                  <a:pt x="19534636" y="-13012"/>
                  <a:pt x="19833336" y="0"/>
                </a:cubicBezTo>
                <a:cubicBezTo>
                  <a:pt x="20132036" y="13012"/>
                  <a:pt x="20306411" y="18934"/>
                  <a:pt x="20738592" y="0"/>
                </a:cubicBezTo>
                <a:cubicBezTo>
                  <a:pt x="21170773" y="-18934"/>
                  <a:pt x="21426379" y="57975"/>
                  <a:pt x="21945600" y="0"/>
                </a:cubicBezTo>
                <a:cubicBezTo>
                  <a:pt x="21944920" y="15182"/>
                  <a:pt x="21945031" y="28240"/>
                  <a:pt x="21945600" y="36576"/>
                </a:cubicBezTo>
                <a:cubicBezTo>
                  <a:pt x="21720449" y="-15473"/>
                  <a:pt x="21092984" y="17470"/>
                  <a:pt x="20820888" y="36576"/>
                </a:cubicBezTo>
                <a:cubicBezTo>
                  <a:pt x="20548792" y="55682"/>
                  <a:pt x="20467037" y="21195"/>
                  <a:pt x="20354544" y="36576"/>
                </a:cubicBezTo>
                <a:cubicBezTo>
                  <a:pt x="20242051" y="51957"/>
                  <a:pt x="20337363" y="36164"/>
                  <a:pt x="20327112" y="36576"/>
                </a:cubicBezTo>
                <a:cubicBezTo>
                  <a:pt x="20316861" y="36988"/>
                  <a:pt x="19714624" y="67514"/>
                  <a:pt x="19421856" y="36576"/>
                </a:cubicBezTo>
                <a:cubicBezTo>
                  <a:pt x="19129088" y="5638"/>
                  <a:pt x="18900022" y="28604"/>
                  <a:pt x="18516600" y="36576"/>
                </a:cubicBezTo>
                <a:cubicBezTo>
                  <a:pt x="18133178" y="44548"/>
                  <a:pt x="17998183" y="54905"/>
                  <a:pt x="17830800" y="36576"/>
                </a:cubicBezTo>
                <a:cubicBezTo>
                  <a:pt x="17663417" y="18247"/>
                  <a:pt x="17647160" y="31655"/>
                  <a:pt x="17583912" y="36576"/>
                </a:cubicBezTo>
                <a:cubicBezTo>
                  <a:pt x="17520664" y="41497"/>
                  <a:pt x="17113969" y="48000"/>
                  <a:pt x="16898112" y="36576"/>
                </a:cubicBezTo>
                <a:cubicBezTo>
                  <a:pt x="16682255" y="25152"/>
                  <a:pt x="16396179" y="46024"/>
                  <a:pt x="15992856" y="36576"/>
                </a:cubicBezTo>
                <a:cubicBezTo>
                  <a:pt x="15589533" y="27128"/>
                  <a:pt x="15453003" y="2006"/>
                  <a:pt x="15087600" y="36576"/>
                </a:cubicBezTo>
                <a:cubicBezTo>
                  <a:pt x="14722197" y="71146"/>
                  <a:pt x="14962139" y="43983"/>
                  <a:pt x="14840712" y="36576"/>
                </a:cubicBezTo>
                <a:cubicBezTo>
                  <a:pt x="14719285" y="29169"/>
                  <a:pt x="14031206" y="3235"/>
                  <a:pt x="13716000" y="36576"/>
                </a:cubicBezTo>
                <a:cubicBezTo>
                  <a:pt x="13400794" y="69917"/>
                  <a:pt x="13699702" y="36784"/>
                  <a:pt x="13688568" y="36576"/>
                </a:cubicBezTo>
                <a:cubicBezTo>
                  <a:pt x="13677434" y="36368"/>
                  <a:pt x="13549601" y="44218"/>
                  <a:pt x="13441680" y="36576"/>
                </a:cubicBezTo>
                <a:cubicBezTo>
                  <a:pt x="13333759" y="28934"/>
                  <a:pt x="13194403" y="43582"/>
                  <a:pt x="12975336" y="36576"/>
                </a:cubicBezTo>
                <a:cubicBezTo>
                  <a:pt x="12756269" y="29570"/>
                  <a:pt x="12496698" y="13112"/>
                  <a:pt x="12070080" y="36576"/>
                </a:cubicBezTo>
                <a:cubicBezTo>
                  <a:pt x="11643462" y="60040"/>
                  <a:pt x="11494515" y="20795"/>
                  <a:pt x="11164824" y="36576"/>
                </a:cubicBezTo>
                <a:cubicBezTo>
                  <a:pt x="10835133" y="52357"/>
                  <a:pt x="10303956" y="87952"/>
                  <a:pt x="10040112" y="36576"/>
                </a:cubicBezTo>
                <a:cubicBezTo>
                  <a:pt x="9776268" y="-14800"/>
                  <a:pt x="9309125" y="40826"/>
                  <a:pt x="8915400" y="36576"/>
                </a:cubicBezTo>
                <a:cubicBezTo>
                  <a:pt x="8521675" y="32326"/>
                  <a:pt x="8235592" y="37410"/>
                  <a:pt x="8010144" y="36576"/>
                </a:cubicBezTo>
                <a:cubicBezTo>
                  <a:pt x="7784696" y="35742"/>
                  <a:pt x="7556705" y="26838"/>
                  <a:pt x="7324344" y="36576"/>
                </a:cubicBezTo>
                <a:cubicBezTo>
                  <a:pt x="7091983" y="46314"/>
                  <a:pt x="7169873" y="40000"/>
                  <a:pt x="7077456" y="36576"/>
                </a:cubicBezTo>
                <a:cubicBezTo>
                  <a:pt x="6985039" y="33152"/>
                  <a:pt x="6395767" y="49824"/>
                  <a:pt x="6172200" y="36576"/>
                </a:cubicBezTo>
                <a:cubicBezTo>
                  <a:pt x="5948633" y="23328"/>
                  <a:pt x="5614848" y="11374"/>
                  <a:pt x="5266944" y="36576"/>
                </a:cubicBezTo>
                <a:cubicBezTo>
                  <a:pt x="4919040" y="61778"/>
                  <a:pt x="5134821" y="40448"/>
                  <a:pt x="5020056" y="36576"/>
                </a:cubicBezTo>
                <a:cubicBezTo>
                  <a:pt x="4905291" y="32704"/>
                  <a:pt x="4664972" y="17908"/>
                  <a:pt x="4553712" y="36576"/>
                </a:cubicBezTo>
                <a:cubicBezTo>
                  <a:pt x="4442452" y="55244"/>
                  <a:pt x="4307490" y="36849"/>
                  <a:pt x="4087368" y="36576"/>
                </a:cubicBezTo>
                <a:cubicBezTo>
                  <a:pt x="3867246" y="36303"/>
                  <a:pt x="3812769" y="37964"/>
                  <a:pt x="3621024" y="36576"/>
                </a:cubicBezTo>
                <a:cubicBezTo>
                  <a:pt x="3429279" y="35188"/>
                  <a:pt x="3130207" y="-2472"/>
                  <a:pt x="2715768" y="36576"/>
                </a:cubicBezTo>
                <a:cubicBezTo>
                  <a:pt x="2301329" y="75624"/>
                  <a:pt x="2368981" y="46863"/>
                  <a:pt x="2249424" y="36576"/>
                </a:cubicBezTo>
                <a:cubicBezTo>
                  <a:pt x="2129867" y="26289"/>
                  <a:pt x="1617980" y="52425"/>
                  <a:pt x="1124712" y="36576"/>
                </a:cubicBezTo>
                <a:cubicBezTo>
                  <a:pt x="631444" y="20727"/>
                  <a:pt x="353459" y="68932"/>
                  <a:pt x="0" y="36576"/>
                </a:cubicBezTo>
                <a:cubicBezTo>
                  <a:pt x="-389" y="28441"/>
                  <a:pt x="988" y="11614"/>
                  <a:pt x="0" y="0"/>
                </a:cubicBezTo>
                <a:close/>
              </a:path>
              <a:path w="21945600" h="36576" stroke="0" extrusionOk="0">
                <a:moveTo>
                  <a:pt x="0" y="0"/>
                </a:moveTo>
                <a:cubicBezTo>
                  <a:pt x="78738" y="-6702"/>
                  <a:pt x="124882" y="4427"/>
                  <a:pt x="246888" y="0"/>
                </a:cubicBezTo>
                <a:cubicBezTo>
                  <a:pt x="368894" y="-4427"/>
                  <a:pt x="264772" y="-808"/>
                  <a:pt x="274320" y="0"/>
                </a:cubicBezTo>
                <a:cubicBezTo>
                  <a:pt x="283868" y="808"/>
                  <a:pt x="425686" y="-10995"/>
                  <a:pt x="521208" y="0"/>
                </a:cubicBezTo>
                <a:cubicBezTo>
                  <a:pt x="616730" y="10995"/>
                  <a:pt x="925127" y="26161"/>
                  <a:pt x="1207008" y="0"/>
                </a:cubicBezTo>
                <a:cubicBezTo>
                  <a:pt x="1488889" y="-26161"/>
                  <a:pt x="1863629" y="25804"/>
                  <a:pt x="2112264" y="0"/>
                </a:cubicBezTo>
                <a:cubicBezTo>
                  <a:pt x="2360899" y="-25804"/>
                  <a:pt x="2856157" y="-38525"/>
                  <a:pt x="3236976" y="0"/>
                </a:cubicBezTo>
                <a:cubicBezTo>
                  <a:pt x="3617795" y="38525"/>
                  <a:pt x="4108532" y="-15185"/>
                  <a:pt x="4361688" y="0"/>
                </a:cubicBezTo>
                <a:cubicBezTo>
                  <a:pt x="4614844" y="15185"/>
                  <a:pt x="4684381" y="-14633"/>
                  <a:pt x="4828032" y="0"/>
                </a:cubicBezTo>
                <a:cubicBezTo>
                  <a:pt x="4971683" y="14633"/>
                  <a:pt x="5329982" y="15220"/>
                  <a:pt x="5733288" y="0"/>
                </a:cubicBezTo>
                <a:cubicBezTo>
                  <a:pt x="6136594" y="-15220"/>
                  <a:pt x="6133637" y="-11909"/>
                  <a:pt x="6419088" y="0"/>
                </a:cubicBezTo>
                <a:cubicBezTo>
                  <a:pt x="6704539" y="11909"/>
                  <a:pt x="6686287" y="21630"/>
                  <a:pt x="6885432" y="0"/>
                </a:cubicBezTo>
                <a:cubicBezTo>
                  <a:pt x="7084577" y="-21630"/>
                  <a:pt x="7368157" y="20345"/>
                  <a:pt x="7790688" y="0"/>
                </a:cubicBezTo>
                <a:cubicBezTo>
                  <a:pt x="8213219" y="-20345"/>
                  <a:pt x="7805774" y="-451"/>
                  <a:pt x="7818120" y="0"/>
                </a:cubicBezTo>
                <a:cubicBezTo>
                  <a:pt x="7830466" y="451"/>
                  <a:pt x="8108732" y="-16692"/>
                  <a:pt x="8284464" y="0"/>
                </a:cubicBezTo>
                <a:cubicBezTo>
                  <a:pt x="8460196" y="16692"/>
                  <a:pt x="8710069" y="20479"/>
                  <a:pt x="8970264" y="0"/>
                </a:cubicBezTo>
                <a:cubicBezTo>
                  <a:pt x="9230459" y="-20479"/>
                  <a:pt x="9654070" y="-23489"/>
                  <a:pt x="9875520" y="0"/>
                </a:cubicBezTo>
                <a:cubicBezTo>
                  <a:pt x="10096970" y="23489"/>
                  <a:pt x="10230055" y="14787"/>
                  <a:pt x="10561320" y="0"/>
                </a:cubicBezTo>
                <a:cubicBezTo>
                  <a:pt x="10892585" y="-14787"/>
                  <a:pt x="11355400" y="42062"/>
                  <a:pt x="11686032" y="0"/>
                </a:cubicBezTo>
                <a:cubicBezTo>
                  <a:pt x="12016664" y="-42062"/>
                  <a:pt x="11707139" y="-1040"/>
                  <a:pt x="11713464" y="0"/>
                </a:cubicBezTo>
                <a:cubicBezTo>
                  <a:pt x="11719789" y="1040"/>
                  <a:pt x="12097394" y="2532"/>
                  <a:pt x="12399264" y="0"/>
                </a:cubicBezTo>
                <a:cubicBezTo>
                  <a:pt x="12701134" y="-2532"/>
                  <a:pt x="12419541" y="1081"/>
                  <a:pt x="12426696" y="0"/>
                </a:cubicBezTo>
                <a:cubicBezTo>
                  <a:pt x="12433851" y="-1081"/>
                  <a:pt x="13203091" y="32097"/>
                  <a:pt x="13551408" y="0"/>
                </a:cubicBezTo>
                <a:cubicBezTo>
                  <a:pt x="13899725" y="-32097"/>
                  <a:pt x="13704994" y="4050"/>
                  <a:pt x="13798296" y="0"/>
                </a:cubicBezTo>
                <a:cubicBezTo>
                  <a:pt x="13891598" y="-4050"/>
                  <a:pt x="13819194" y="591"/>
                  <a:pt x="13825728" y="0"/>
                </a:cubicBezTo>
                <a:cubicBezTo>
                  <a:pt x="13832262" y="-591"/>
                  <a:pt x="14247058" y="-30068"/>
                  <a:pt x="14511528" y="0"/>
                </a:cubicBezTo>
                <a:cubicBezTo>
                  <a:pt x="14775998" y="30068"/>
                  <a:pt x="14668616" y="6993"/>
                  <a:pt x="14758416" y="0"/>
                </a:cubicBezTo>
                <a:cubicBezTo>
                  <a:pt x="14848216" y="-6993"/>
                  <a:pt x="15386840" y="3019"/>
                  <a:pt x="15663672" y="0"/>
                </a:cubicBezTo>
                <a:cubicBezTo>
                  <a:pt x="15940504" y="-3019"/>
                  <a:pt x="15823667" y="2894"/>
                  <a:pt x="15910560" y="0"/>
                </a:cubicBezTo>
                <a:cubicBezTo>
                  <a:pt x="15997453" y="-2894"/>
                  <a:pt x="16588125" y="-8530"/>
                  <a:pt x="17035272" y="0"/>
                </a:cubicBezTo>
                <a:cubicBezTo>
                  <a:pt x="17482419" y="8530"/>
                  <a:pt x="17188794" y="6706"/>
                  <a:pt x="17282160" y="0"/>
                </a:cubicBezTo>
                <a:cubicBezTo>
                  <a:pt x="17375526" y="-6706"/>
                  <a:pt x="17472317" y="-5717"/>
                  <a:pt x="17529048" y="0"/>
                </a:cubicBezTo>
                <a:cubicBezTo>
                  <a:pt x="17585779" y="5717"/>
                  <a:pt x="18174415" y="31621"/>
                  <a:pt x="18434304" y="0"/>
                </a:cubicBezTo>
                <a:cubicBezTo>
                  <a:pt x="18694193" y="-31621"/>
                  <a:pt x="19301918" y="29693"/>
                  <a:pt x="19559016" y="0"/>
                </a:cubicBezTo>
                <a:cubicBezTo>
                  <a:pt x="19816114" y="-29693"/>
                  <a:pt x="19574042" y="702"/>
                  <a:pt x="19586448" y="0"/>
                </a:cubicBezTo>
                <a:cubicBezTo>
                  <a:pt x="19598854" y="-702"/>
                  <a:pt x="20049547" y="-22820"/>
                  <a:pt x="20491704" y="0"/>
                </a:cubicBezTo>
                <a:cubicBezTo>
                  <a:pt x="20933861" y="22820"/>
                  <a:pt x="20755106" y="6629"/>
                  <a:pt x="20958048" y="0"/>
                </a:cubicBezTo>
                <a:cubicBezTo>
                  <a:pt x="21160990" y="-6629"/>
                  <a:pt x="21663188" y="-27211"/>
                  <a:pt x="21945600" y="0"/>
                </a:cubicBezTo>
                <a:cubicBezTo>
                  <a:pt x="21944964" y="7863"/>
                  <a:pt x="21943820" y="25698"/>
                  <a:pt x="21945600" y="36576"/>
                </a:cubicBezTo>
                <a:cubicBezTo>
                  <a:pt x="21738864" y="-5974"/>
                  <a:pt x="21483832" y="56357"/>
                  <a:pt x="21040344" y="36576"/>
                </a:cubicBezTo>
                <a:cubicBezTo>
                  <a:pt x="20596856" y="16795"/>
                  <a:pt x="20741173" y="55968"/>
                  <a:pt x="20574000" y="36576"/>
                </a:cubicBezTo>
                <a:cubicBezTo>
                  <a:pt x="20406827" y="17184"/>
                  <a:pt x="20560204" y="36526"/>
                  <a:pt x="20546568" y="36576"/>
                </a:cubicBezTo>
                <a:cubicBezTo>
                  <a:pt x="20532932" y="36626"/>
                  <a:pt x="20530490" y="36880"/>
                  <a:pt x="20519136" y="36576"/>
                </a:cubicBezTo>
                <a:cubicBezTo>
                  <a:pt x="20507782" y="36272"/>
                  <a:pt x="19823262" y="37799"/>
                  <a:pt x="19613880" y="36576"/>
                </a:cubicBezTo>
                <a:cubicBezTo>
                  <a:pt x="19404498" y="35353"/>
                  <a:pt x="19223151" y="67241"/>
                  <a:pt x="18928080" y="36576"/>
                </a:cubicBezTo>
                <a:cubicBezTo>
                  <a:pt x="18633009" y="5911"/>
                  <a:pt x="18160671" y="-11744"/>
                  <a:pt x="17803368" y="36576"/>
                </a:cubicBezTo>
                <a:cubicBezTo>
                  <a:pt x="17446065" y="84896"/>
                  <a:pt x="17412412" y="14966"/>
                  <a:pt x="17117568" y="36576"/>
                </a:cubicBezTo>
                <a:cubicBezTo>
                  <a:pt x="16822724" y="58186"/>
                  <a:pt x="16494673" y="2337"/>
                  <a:pt x="16212312" y="36576"/>
                </a:cubicBezTo>
                <a:cubicBezTo>
                  <a:pt x="15929951" y="70815"/>
                  <a:pt x="15826333" y="11046"/>
                  <a:pt x="15526512" y="36576"/>
                </a:cubicBezTo>
                <a:cubicBezTo>
                  <a:pt x="15226691" y="62106"/>
                  <a:pt x="15082025" y="15118"/>
                  <a:pt x="14840712" y="36576"/>
                </a:cubicBezTo>
                <a:cubicBezTo>
                  <a:pt x="14599399" y="58034"/>
                  <a:pt x="14517430" y="19609"/>
                  <a:pt x="14374368" y="36576"/>
                </a:cubicBezTo>
                <a:cubicBezTo>
                  <a:pt x="14231306" y="53543"/>
                  <a:pt x="13854278" y="2480"/>
                  <a:pt x="13469112" y="36576"/>
                </a:cubicBezTo>
                <a:cubicBezTo>
                  <a:pt x="13083946" y="70672"/>
                  <a:pt x="13086505" y="29507"/>
                  <a:pt x="12783312" y="36576"/>
                </a:cubicBezTo>
                <a:cubicBezTo>
                  <a:pt x="12480119" y="43645"/>
                  <a:pt x="12228847" y="-3513"/>
                  <a:pt x="11878056" y="36576"/>
                </a:cubicBezTo>
                <a:cubicBezTo>
                  <a:pt x="11527265" y="76665"/>
                  <a:pt x="11722541" y="34421"/>
                  <a:pt x="11631168" y="36576"/>
                </a:cubicBezTo>
                <a:cubicBezTo>
                  <a:pt x="11539795" y="38731"/>
                  <a:pt x="11328250" y="26850"/>
                  <a:pt x="11164824" y="36576"/>
                </a:cubicBezTo>
                <a:cubicBezTo>
                  <a:pt x="11001398" y="46302"/>
                  <a:pt x="10673541" y="78959"/>
                  <a:pt x="10259568" y="36576"/>
                </a:cubicBezTo>
                <a:cubicBezTo>
                  <a:pt x="9845595" y="-5807"/>
                  <a:pt x="9733074" y="59393"/>
                  <a:pt x="9573768" y="36576"/>
                </a:cubicBezTo>
                <a:cubicBezTo>
                  <a:pt x="9414462" y="13759"/>
                  <a:pt x="9555544" y="36473"/>
                  <a:pt x="9546336" y="36576"/>
                </a:cubicBezTo>
                <a:cubicBezTo>
                  <a:pt x="9537128" y="36679"/>
                  <a:pt x="8966343" y="25197"/>
                  <a:pt x="8641080" y="36576"/>
                </a:cubicBezTo>
                <a:cubicBezTo>
                  <a:pt x="8315817" y="47955"/>
                  <a:pt x="8340016" y="17323"/>
                  <a:pt x="8174736" y="36576"/>
                </a:cubicBezTo>
                <a:cubicBezTo>
                  <a:pt x="8009456" y="55829"/>
                  <a:pt x="7277736" y="27510"/>
                  <a:pt x="7050024" y="36576"/>
                </a:cubicBezTo>
                <a:cubicBezTo>
                  <a:pt x="6822312" y="45642"/>
                  <a:pt x="7033761" y="37384"/>
                  <a:pt x="7022592" y="36576"/>
                </a:cubicBezTo>
                <a:cubicBezTo>
                  <a:pt x="7011423" y="35768"/>
                  <a:pt x="6523471" y="22547"/>
                  <a:pt x="6117336" y="36576"/>
                </a:cubicBezTo>
                <a:cubicBezTo>
                  <a:pt x="5711201" y="50605"/>
                  <a:pt x="5866816" y="21657"/>
                  <a:pt x="5650992" y="36576"/>
                </a:cubicBezTo>
                <a:cubicBezTo>
                  <a:pt x="5435168" y="51495"/>
                  <a:pt x="5142184" y="50113"/>
                  <a:pt x="4745736" y="36576"/>
                </a:cubicBezTo>
                <a:cubicBezTo>
                  <a:pt x="4349288" y="23039"/>
                  <a:pt x="4567465" y="35506"/>
                  <a:pt x="4498848" y="36576"/>
                </a:cubicBezTo>
                <a:cubicBezTo>
                  <a:pt x="4430231" y="37646"/>
                  <a:pt x="4316854" y="42140"/>
                  <a:pt x="4251960" y="36576"/>
                </a:cubicBezTo>
                <a:cubicBezTo>
                  <a:pt x="4187066" y="31012"/>
                  <a:pt x="4006963" y="35461"/>
                  <a:pt x="3785616" y="36576"/>
                </a:cubicBezTo>
                <a:cubicBezTo>
                  <a:pt x="3564269" y="37691"/>
                  <a:pt x="3513429" y="13694"/>
                  <a:pt x="3319272" y="36576"/>
                </a:cubicBezTo>
                <a:cubicBezTo>
                  <a:pt x="3125115" y="59458"/>
                  <a:pt x="2634641" y="25517"/>
                  <a:pt x="2414016" y="36576"/>
                </a:cubicBezTo>
                <a:cubicBezTo>
                  <a:pt x="2193391" y="47635"/>
                  <a:pt x="2395840" y="37250"/>
                  <a:pt x="2386584" y="36576"/>
                </a:cubicBezTo>
                <a:cubicBezTo>
                  <a:pt x="2377328" y="35902"/>
                  <a:pt x="1545536" y="28507"/>
                  <a:pt x="1261872" y="36576"/>
                </a:cubicBezTo>
                <a:cubicBezTo>
                  <a:pt x="978208" y="44645"/>
                  <a:pt x="1242837" y="35250"/>
                  <a:pt x="1234440" y="36576"/>
                </a:cubicBezTo>
                <a:cubicBezTo>
                  <a:pt x="1226043" y="37902"/>
                  <a:pt x="282424" y="83210"/>
                  <a:pt x="0" y="36576"/>
                </a:cubicBezTo>
                <a:cubicBezTo>
                  <a:pt x="476" y="24480"/>
                  <a:pt x="-366" y="10102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A51B393-6A05-DF39-16CB-A6820E298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86" y="4142632"/>
            <a:ext cx="14647414" cy="8238344"/>
          </a:xfrm>
        </p:spPr>
        <p:txBody>
          <a:bodyPr anchor="t">
            <a:normAutofit/>
          </a:bodyPr>
          <a:lstStyle/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If we have an interest in selling to them, then they must want to avoid us.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If we have an interest in maximizing the price, then their interest must be to minimize it.  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highlight>
                  <a:srgbClr val="FFFFFF"/>
                </a:highlight>
                <a:latin typeface="Calibri" panose="020F0502020204030204" pitchFamily="34" charset="0"/>
              </a:rPr>
              <a:t>In many sales negotiations, however, a close examination of the underlying interests will reveal the existence of many more interests that are shared or compatible than ones that are opposed. </a:t>
            </a:r>
          </a:p>
          <a:p>
            <a:pPr fontAlgn="base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3600" dirty="0">
              <a:highlight>
                <a:srgbClr val="FFFFFF"/>
              </a:highlight>
              <a:latin typeface="Calibri" panose="020F0502020204030204" pitchFamily="34" charset="0"/>
            </a:endParaRPr>
          </a:p>
        </p:txBody>
      </p:sp>
      <p:pic>
        <p:nvPicPr>
          <p:cNvPr id="4" name="Picture 3" descr="A group of people with different colored circles">
            <a:extLst>
              <a:ext uri="{FF2B5EF4-FFF2-40B4-BE49-F238E27FC236}">
                <a16:creationId xmlns:a16="http://schemas.microsoft.com/office/drawing/2014/main" id="{1C341609-32D9-E29D-295D-DF941CE0B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" r="3853" b="2"/>
          <a:stretch/>
        </p:blipFill>
        <p:spPr>
          <a:xfrm>
            <a:off x="16224448" y="4461320"/>
            <a:ext cx="7882128" cy="8193024"/>
          </a:xfrm>
          <a:prstGeom prst="rect">
            <a:avLst/>
          </a:prstGeom>
          <a:effectLst>
            <a:glow rad="127000">
              <a:schemeClr val="accent2"/>
            </a:glow>
          </a:effectLst>
        </p:spPr>
      </p:pic>
    </p:spTree>
    <p:extLst>
      <p:ext uri="{BB962C8B-B14F-4D97-AF65-F5344CB8AC3E}">
        <p14:creationId xmlns:p14="http://schemas.microsoft.com/office/powerpoint/2010/main" val="2474207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  <p:sndAc>
          <p:stSnd>
            <p:snd r:embed="rId3" name="click.wav"/>
          </p:stSnd>
        </p:sndAc>
      </p:transition>
    </mc:Choice>
    <mc:Fallback xmlns="">
      <p:transition spd="slow" advClick="0" advTm="7000">
        <p:fade/>
        <p:sndAc>
          <p:stSnd>
            <p:snd r:embed="rId5" name="click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2438400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17262696" y="980986"/>
            <a:ext cx="5975798" cy="5975798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0972800"/>
            <a:ext cx="5345726" cy="27432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7BA6184-98F4-8D3A-91EC-6DDE0E80B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5436" y="755794"/>
            <a:ext cx="5644444" cy="1022790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367464" y="5057800"/>
            <a:ext cx="12961440" cy="729612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i="1" dirty="0">
              <a:highlight>
                <a:srgbClr val="FFFFFF"/>
              </a:highlight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endParaRPr lang="en-US" i="1" dirty="0">
              <a:highlight>
                <a:srgbClr val="FFFFFF"/>
              </a:highlight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r>
              <a:rPr lang="en-US" sz="3600" i="1" dirty="0">
                <a:highlight>
                  <a:srgbClr val="FFFFFF"/>
                </a:highlight>
                <a:latin typeface="Calibri" panose="020F0502020204030204" pitchFamily="34" charset="0"/>
              </a:rPr>
              <a:t>How do you go about understanding the interests involved in a negotiation, remembering that figuring out </a:t>
            </a:r>
            <a:r>
              <a:rPr lang="en-US" sz="3600" i="1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their interests</a:t>
            </a:r>
            <a:r>
              <a:rPr lang="en-US" sz="3600" i="1" dirty="0">
                <a:highlight>
                  <a:srgbClr val="FFFFFF"/>
                </a:highlight>
                <a:latin typeface="Calibri" panose="020F0502020204030204" pitchFamily="34" charset="0"/>
              </a:rPr>
              <a:t> will be at least as important as figuring out </a:t>
            </a:r>
            <a:r>
              <a:rPr lang="en-US" sz="3600" i="1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yours</a:t>
            </a:r>
            <a:r>
              <a:rPr lang="en-US" sz="3600" i="1" dirty="0">
                <a:highlight>
                  <a:srgbClr val="FFFFFF"/>
                </a:highlight>
                <a:latin typeface="Calibri" panose="020F0502020204030204" pitchFamily="34" charset="0"/>
              </a:rPr>
              <a:t>? </a:t>
            </a:r>
          </a:p>
          <a:p>
            <a:pPr marL="0" indent="0" fontAlgn="base">
              <a:buNone/>
            </a:pPr>
            <a:endParaRPr lang="en-US" dirty="0">
              <a:highlight>
                <a:srgbClr val="FFFFFF"/>
              </a:highlight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endParaRPr lang="en-US" dirty="0">
              <a:highlight>
                <a:srgbClr val="FFFFFF"/>
              </a:highlight>
              <a:latin typeface="Calibri Light" panose="020F0302020204030204" pitchFamily="34" charset="0"/>
            </a:endParaRPr>
          </a:p>
          <a:p>
            <a:pPr rtl="0" fontAlgn="base"/>
            <a:endParaRPr lang="en-US" dirty="0">
              <a:highlight>
                <a:srgbClr val="FFFFFF"/>
              </a:highlight>
              <a:latin typeface="Segoe UI" panose="020B0502040204020203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68889D7-B47D-FE95-E0BC-8D976FBDF5ED}"/>
              </a:ext>
            </a:extLst>
          </p:cNvPr>
          <p:cNvSpPr txBox="1">
            <a:spLocks/>
          </p:cNvSpPr>
          <p:nvPr/>
        </p:nvSpPr>
        <p:spPr>
          <a:xfrm>
            <a:off x="6881841" y="2077237"/>
            <a:ext cx="16149630" cy="3236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9600" b="1" dirty="0">
                <a:highlight>
                  <a:srgbClr val="FFFFFF"/>
                </a:highlight>
              </a:rPr>
              <a:t>How do you identify interests? </a:t>
            </a:r>
          </a:p>
        </p:txBody>
      </p:sp>
    </p:spTree>
    <p:extLst>
      <p:ext uri="{BB962C8B-B14F-4D97-AF65-F5344CB8AC3E}">
        <p14:creationId xmlns:p14="http://schemas.microsoft.com/office/powerpoint/2010/main" val="306209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0">
        <p14:switch dir="r"/>
        <p:sndAc>
          <p:stSnd>
            <p:snd r:embed="rId3" name="click.wav"/>
          </p:stSnd>
        </p:sndAc>
      </p:transition>
    </mc:Choice>
    <mc:Fallback xmlns="">
      <p:transition spd="slow" advClick="0" advTm="700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280160" y="650738"/>
            <a:ext cx="8737204" cy="391368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fontAlgn="base">
              <a:lnSpc>
                <a:spcPct val="90000"/>
              </a:lnSpc>
            </a:pPr>
            <a:r>
              <a:rPr lang="en-US" sz="10800" b="1" dirty="0">
                <a:highlight>
                  <a:srgbClr val="FFFFFF"/>
                </a:highlight>
              </a:rPr>
              <a:t>Ask "Why?"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0160" y="5173988"/>
            <a:ext cx="6949440" cy="36576"/>
          </a:xfrm>
          <a:custGeom>
            <a:avLst/>
            <a:gdLst>
              <a:gd name="connsiteX0" fmla="*/ 0 w 6949440"/>
              <a:gd name="connsiteY0" fmla="*/ 0 h 36576"/>
              <a:gd name="connsiteX1" fmla="*/ 625450 w 6949440"/>
              <a:gd name="connsiteY1" fmla="*/ 0 h 36576"/>
              <a:gd name="connsiteX2" fmla="*/ 1181405 w 6949440"/>
              <a:gd name="connsiteY2" fmla="*/ 0 h 36576"/>
              <a:gd name="connsiteX3" fmla="*/ 1945843 w 6949440"/>
              <a:gd name="connsiteY3" fmla="*/ 0 h 36576"/>
              <a:gd name="connsiteX4" fmla="*/ 2710282 w 6949440"/>
              <a:gd name="connsiteY4" fmla="*/ 0 h 36576"/>
              <a:gd name="connsiteX5" fmla="*/ 3405226 w 6949440"/>
              <a:gd name="connsiteY5" fmla="*/ 0 h 36576"/>
              <a:gd name="connsiteX6" fmla="*/ 3891686 w 6949440"/>
              <a:gd name="connsiteY6" fmla="*/ 0 h 36576"/>
              <a:gd name="connsiteX7" fmla="*/ 4656125 w 6949440"/>
              <a:gd name="connsiteY7" fmla="*/ 0 h 36576"/>
              <a:gd name="connsiteX8" fmla="*/ 5142586 w 6949440"/>
              <a:gd name="connsiteY8" fmla="*/ 0 h 36576"/>
              <a:gd name="connsiteX9" fmla="*/ 5629046 w 6949440"/>
              <a:gd name="connsiteY9" fmla="*/ 0 h 36576"/>
              <a:gd name="connsiteX10" fmla="*/ 6949440 w 6949440"/>
              <a:gd name="connsiteY10" fmla="*/ 0 h 36576"/>
              <a:gd name="connsiteX11" fmla="*/ 6949440 w 6949440"/>
              <a:gd name="connsiteY11" fmla="*/ 36576 h 36576"/>
              <a:gd name="connsiteX12" fmla="*/ 6115507 w 6949440"/>
              <a:gd name="connsiteY12" fmla="*/ 36576 h 36576"/>
              <a:gd name="connsiteX13" fmla="*/ 5420563 w 6949440"/>
              <a:gd name="connsiteY13" fmla="*/ 36576 h 36576"/>
              <a:gd name="connsiteX14" fmla="*/ 4586630 w 6949440"/>
              <a:gd name="connsiteY14" fmla="*/ 36576 h 36576"/>
              <a:gd name="connsiteX15" fmla="*/ 4030675 w 6949440"/>
              <a:gd name="connsiteY15" fmla="*/ 36576 h 36576"/>
              <a:gd name="connsiteX16" fmla="*/ 3335731 w 6949440"/>
              <a:gd name="connsiteY16" fmla="*/ 36576 h 36576"/>
              <a:gd name="connsiteX17" fmla="*/ 2501798 w 6949440"/>
              <a:gd name="connsiteY17" fmla="*/ 36576 h 36576"/>
              <a:gd name="connsiteX18" fmla="*/ 1876349 w 6949440"/>
              <a:gd name="connsiteY18" fmla="*/ 36576 h 36576"/>
              <a:gd name="connsiteX19" fmla="*/ 1042416 w 6949440"/>
              <a:gd name="connsiteY19" fmla="*/ 36576 h 36576"/>
              <a:gd name="connsiteX20" fmla="*/ 0 w 6949440"/>
              <a:gd name="connsiteY20" fmla="*/ 36576 h 36576"/>
              <a:gd name="connsiteX21" fmla="*/ 0 w 6949440"/>
              <a:gd name="connsiteY21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49440" h="36576" fill="none" extrusionOk="0">
                <a:moveTo>
                  <a:pt x="0" y="0"/>
                </a:moveTo>
                <a:cubicBezTo>
                  <a:pt x="258497" y="9297"/>
                  <a:pt x="407807" y="-18405"/>
                  <a:pt x="625450" y="0"/>
                </a:cubicBezTo>
                <a:cubicBezTo>
                  <a:pt x="843093" y="18405"/>
                  <a:pt x="999015" y="-26184"/>
                  <a:pt x="1181405" y="0"/>
                </a:cubicBezTo>
                <a:cubicBezTo>
                  <a:pt x="1363796" y="26184"/>
                  <a:pt x="1683622" y="-2693"/>
                  <a:pt x="1945843" y="0"/>
                </a:cubicBezTo>
                <a:cubicBezTo>
                  <a:pt x="2208064" y="2693"/>
                  <a:pt x="2441799" y="25043"/>
                  <a:pt x="2710282" y="0"/>
                </a:cubicBezTo>
                <a:cubicBezTo>
                  <a:pt x="2978765" y="-25043"/>
                  <a:pt x="3067236" y="31163"/>
                  <a:pt x="3405226" y="0"/>
                </a:cubicBezTo>
                <a:cubicBezTo>
                  <a:pt x="3743216" y="-31163"/>
                  <a:pt x="3709212" y="-10243"/>
                  <a:pt x="3891686" y="0"/>
                </a:cubicBezTo>
                <a:cubicBezTo>
                  <a:pt x="4074160" y="10243"/>
                  <a:pt x="4289131" y="-21245"/>
                  <a:pt x="4656125" y="0"/>
                </a:cubicBezTo>
                <a:cubicBezTo>
                  <a:pt x="5023119" y="21245"/>
                  <a:pt x="4974341" y="-6180"/>
                  <a:pt x="5142586" y="0"/>
                </a:cubicBezTo>
                <a:cubicBezTo>
                  <a:pt x="5310831" y="6180"/>
                  <a:pt x="5410735" y="-3376"/>
                  <a:pt x="5629046" y="0"/>
                </a:cubicBezTo>
                <a:cubicBezTo>
                  <a:pt x="5847357" y="3376"/>
                  <a:pt x="6462655" y="40363"/>
                  <a:pt x="6949440" y="0"/>
                </a:cubicBezTo>
                <a:cubicBezTo>
                  <a:pt x="6950776" y="14036"/>
                  <a:pt x="6948002" y="18623"/>
                  <a:pt x="6949440" y="36576"/>
                </a:cubicBezTo>
                <a:cubicBezTo>
                  <a:pt x="6623462" y="17455"/>
                  <a:pt x="6369711" y="22107"/>
                  <a:pt x="6115507" y="36576"/>
                </a:cubicBezTo>
                <a:cubicBezTo>
                  <a:pt x="5861303" y="51045"/>
                  <a:pt x="5644171" y="52892"/>
                  <a:pt x="5420563" y="36576"/>
                </a:cubicBezTo>
                <a:cubicBezTo>
                  <a:pt x="5196955" y="20260"/>
                  <a:pt x="4970928" y="63872"/>
                  <a:pt x="4586630" y="36576"/>
                </a:cubicBezTo>
                <a:cubicBezTo>
                  <a:pt x="4202332" y="9280"/>
                  <a:pt x="4230352" y="42653"/>
                  <a:pt x="4030675" y="36576"/>
                </a:cubicBezTo>
                <a:cubicBezTo>
                  <a:pt x="3830999" y="30499"/>
                  <a:pt x="3610423" y="31125"/>
                  <a:pt x="3335731" y="36576"/>
                </a:cubicBezTo>
                <a:cubicBezTo>
                  <a:pt x="3061039" y="42027"/>
                  <a:pt x="2792562" y="38173"/>
                  <a:pt x="2501798" y="36576"/>
                </a:cubicBezTo>
                <a:cubicBezTo>
                  <a:pt x="2211034" y="34979"/>
                  <a:pt x="2068435" y="6707"/>
                  <a:pt x="1876349" y="36576"/>
                </a:cubicBezTo>
                <a:cubicBezTo>
                  <a:pt x="1684263" y="66445"/>
                  <a:pt x="1257330" y="29560"/>
                  <a:pt x="1042416" y="36576"/>
                </a:cubicBezTo>
                <a:cubicBezTo>
                  <a:pt x="827502" y="43592"/>
                  <a:pt x="333456" y="17904"/>
                  <a:pt x="0" y="36576"/>
                </a:cubicBezTo>
                <a:cubicBezTo>
                  <a:pt x="-44" y="24172"/>
                  <a:pt x="86" y="11981"/>
                  <a:pt x="0" y="0"/>
                </a:cubicBezTo>
                <a:close/>
              </a:path>
              <a:path w="6949440" h="36576" stroke="0" extrusionOk="0">
                <a:moveTo>
                  <a:pt x="0" y="0"/>
                </a:moveTo>
                <a:cubicBezTo>
                  <a:pt x="271875" y="-23518"/>
                  <a:pt x="381428" y="6804"/>
                  <a:pt x="555955" y="0"/>
                </a:cubicBezTo>
                <a:cubicBezTo>
                  <a:pt x="730483" y="-6804"/>
                  <a:pt x="978239" y="33438"/>
                  <a:pt x="1389888" y="0"/>
                </a:cubicBezTo>
                <a:cubicBezTo>
                  <a:pt x="1801537" y="-33438"/>
                  <a:pt x="1682936" y="6451"/>
                  <a:pt x="1876349" y="0"/>
                </a:cubicBezTo>
                <a:cubicBezTo>
                  <a:pt x="2069762" y="-6451"/>
                  <a:pt x="2227570" y="5351"/>
                  <a:pt x="2362810" y="0"/>
                </a:cubicBezTo>
                <a:cubicBezTo>
                  <a:pt x="2498050" y="-5351"/>
                  <a:pt x="2790947" y="32618"/>
                  <a:pt x="3057754" y="0"/>
                </a:cubicBezTo>
                <a:cubicBezTo>
                  <a:pt x="3324561" y="-32618"/>
                  <a:pt x="3460403" y="24807"/>
                  <a:pt x="3683203" y="0"/>
                </a:cubicBezTo>
                <a:cubicBezTo>
                  <a:pt x="3906003" y="-24807"/>
                  <a:pt x="4090944" y="3705"/>
                  <a:pt x="4447642" y="0"/>
                </a:cubicBezTo>
                <a:cubicBezTo>
                  <a:pt x="4804340" y="-3705"/>
                  <a:pt x="4787235" y="-26993"/>
                  <a:pt x="5003597" y="0"/>
                </a:cubicBezTo>
                <a:cubicBezTo>
                  <a:pt x="5219959" y="26993"/>
                  <a:pt x="5645855" y="23373"/>
                  <a:pt x="5837530" y="0"/>
                </a:cubicBezTo>
                <a:cubicBezTo>
                  <a:pt x="6029205" y="-23373"/>
                  <a:pt x="6619805" y="47868"/>
                  <a:pt x="6949440" y="0"/>
                </a:cubicBezTo>
                <a:cubicBezTo>
                  <a:pt x="6949742" y="16774"/>
                  <a:pt x="6948869" y="27779"/>
                  <a:pt x="6949440" y="36576"/>
                </a:cubicBezTo>
                <a:cubicBezTo>
                  <a:pt x="6803300" y="52771"/>
                  <a:pt x="6582007" y="36693"/>
                  <a:pt x="6393485" y="36576"/>
                </a:cubicBezTo>
                <a:cubicBezTo>
                  <a:pt x="6204963" y="36459"/>
                  <a:pt x="6002492" y="17516"/>
                  <a:pt x="5837530" y="36576"/>
                </a:cubicBezTo>
                <a:cubicBezTo>
                  <a:pt x="5672568" y="55636"/>
                  <a:pt x="5520546" y="27893"/>
                  <a:pt x="5212080" y="36576"/>
                </a:cubicBezTo>
                <a:cubicBezTo>
                  <a:pt x="4903614" y="45260"/>
                  <a:pt x="4838281" y="36158"/>
                  <a:pt x="4725619" y="36576"/>
                </a:cubicBezTo>
                <a:cubicBezTo>
                  <a:pt x="4612957" y="36994"/>
                  <a:pt x="4351697" y="27448"/>
                  <a:pt x="4100170" y="36576"/>
                </a:cubicBezTo>
                <a:cubicBezTo>
                  <a:pt x="3848643" y="45704"/>
                  <a:pt x="3746852" y="38176"/>
                  <a:pt x="3544214" y="36576"/>
                </a:cubicBezTo>
                <a:cubicBezTo>
                  <a:pt x="3341576" y="34976"/>
                  <a:pt x="2981167" y="39701"/>
                  <a:pt x="2710282" y="36576"/>
                </a:cubicBezTo>
                <a:cubicBezTo>
                  <a:pt x="2439397" y="33451"/>
                  <a:pt x="2228375" y="14959"/>
                  <a:pt x="1945843" y="36576"/>
                </a:cubicBezTo>
                <a:cubicBezTo>
                  <a:pt x="1663311" y="58193"/>
                  <a:pt x="1580554" y="16658"/>
                  <a:pt x="1459382" y="36576"/>
                </a:cubicBezTo>
                <a:cubicBezTo>
                  <a:pt x="1338210" y="56494"/>
                  <a:pt x="1010083" y="48133"/>
                  <a:pt x="764438" y="36576"/>
                </a:cubicBezTo>
                <a:cubicBezTo>
                  <a:pt x="518793" y="25019"/>
                  <a:pt x="340449" y="41120"/>
                  <a:pt x="0" y="36576"/>
                </a:cubicBezTo>
                <a:cubicBezTo>
                  <a:pt x="566" y="19755"/>
                  <a:pt x="-1" y="87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97464-EBB1-06CD-C80A-F5562DC8420F}"/>
              </a:ext>
            </a:extLst>
          </p:cNvPr>
          <p:cNvSpPr txBox="1"/>
          <p:nvPr/>
        </p:nvSpPr>
        <p:spPr>
          <a:xfrm>
            <a:off x="1280160" y="5745798"/>
            <a:ext cx="13504128" cy="6641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One basic technique is to put yourself in their shoes.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Examine each position they take, and ask yourself </a:t>
            </a:r>
            <a:r>
              <a:rPr lang="en-US" sz="3600" i="1" dirty="0">
                <a:solidFill>
                  <a:srgbClr val="0070C0"/>
                </a:solidFill>
                <a:highlight>
                  <a:srgbClr val="FFFFFF"/>
                </a:highlight>
              </a:rPr>
              <a:t>"Why?"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i="1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Why, for instance, does your customer prefer to fix the price year by year?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The answer you may produce, to be protected against increasing costs, is one of his interests. 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3600" dirty="0">
              <a:highlight>
                <a:srgbClr val="FFFFFF"/>
              </a:highlight>
            </a:endParaRPr>
          </a:p>
        </p:txBody>
      </p:sp>
      <p:pic>
        <p:nvPicPr>
          <p:cNvPr id="4" name="Picture 3" descr="A person and person talking">
            <a:extLst>
              <a:ext uri="{FF2B5EF4-FFF2-40B4-BE49-F238E27FC236}">
                <a16:creationId xmlns:a16="http://schemas.microsoft.com/office/drawing/2014/main" id="{3080ED8B-E6CD-4DEF-CF21-70F295A96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6" r="337" b="-1"/>
          <a:stretch/>
        </p:blipFill>
        <p:spPr>
          <a:xfrm>
            <a:off x="14064208" y="3041576"/>
            <a:ext cx="9764290" cy="97347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effectLst>
            <a:glow rad="127000">
              <a:schemeClr val="accent2"/>
            </a:glow>
          </a:effectLst>
        </p:spPr>
      </p:pic>
    </p:spTree>
    <p:extLst>
      <p:ext uri="{BB962C8B-B14F-4D97-AF65-F5344CB8AC3E}">
        <p14:creationId xmlns:p14="http://schemas.microsoft.com/office/powerpoint/2010/main" val="179846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00">
        <p14:switch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53957-A472-37BC-BF69-72D5E046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CE4AC0A-A2CC-DE14-1ACB-86A7508C2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347734C-9A2A-A62C-E5E9-FD6C235A4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650738"/>
            <a:ext cx="8737204" cy="391368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fontAlgn="base">
              <a:lnSpc>
                <a:spcPct val="90000"/>
              </a:lnSpc>
            </a:pPr>
            <a:r>
              <a:rPr lang="en-US" sz="10800" b="1" dirty="0">
                <a:highlight>
                  <a:srgbClr val="FFFFFF"/>
                </a:highlight>
              </a:rPr>
              <a:t>Ask "Why?"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F9D99B3B-4720-EDB7-BBF8-D200E4D71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0160" y="5173988"/>
            <a:ext cx="6949440" cy="36576"/>
          </a:xfrm>
          <a:custGeom>
            <a:avLst/>
            <a:gdLst>
              <a:gd name="connsiteX0" fmla="*/ 0 w 6949440"/>
              <a:gd name="connsiteY0" fmla="*/ 0 h 36576"/>
              <a:gd name="connsiteX1" fmla="*/ 625450 w 6949440"/>
              <a:gd name="connsiteY1" fmla="*/ 0 h 36576"/>
              <a:gd name="connsiteX2" fmla="*/ 1181405 w 6949440"/>
              <a:gd name="connsiteY2" fmla="*/ 0 h 36576"/>
              <a:gd name="connsiteX3" fmla="*/ 1945843 w 6949440"/>
              <a:gd name="connsiteY3" fmla="*/ 0 h 36576"/>
              <a:gd name="connsiteX4" fmla="*/ 2710282 w 6949440"/>
              <a:gd name="connsiteY4" fmla="*/ 0 h 36576"/>
              <a:gd name="connsiteX5" fmla="*/ 3405226 w 6949440"/>
              <a:gd name="connsiteY5" fmla="*/ 0 h 36576"/>
              <a:gd name="connsiteX6" fmla="*/ 3891686 w 6949440"/>
              <a:gd name="connsiteY6" fmla="*/ 0 h 36576"/>
              <a:gd name="connsiteX7" fmla="*/ 4656125 w 6949440"/>
              <a:gd name="connsiteY7" fmla="*/ 0 h 36576"/>
              <a:gd name="connsiteX8" fmla="*/ 5142586 w 6949440"/>
              <a:gd name="connsiteY8" fmla="*/ 0 h 36576"/>
              <a:gd name="connsiteX9" fmla="*/ 5629046 w 6949440"/>
              <a:gd name="connsiteY9" fmla="*/ 0 h 36576"/>
              <a:gd name="connsiteX10" fmla="*/ 6949440 w 6949440"/>
              <a:gd name="connsiteY10" fmla="*/ 0 h 36576"/>
              <a:gd name="connsiteX11" fmla="*/ 6949440 w 6949440"/>
              <a:gd name="connsiteY11" fmla="*/ 36576 h 36576"/>
              <a:gd name="connsiteX12" fmla="*/ 6115507 w 6949440"/>
              <a:gd name="connsiteY12" fmla="*/ 36576 h 36576"/>
              <a:gd name="connsiteX13" fmla="*/ 5420563 w 6949440"/>
              <a:gd name="connsiteY13" fmla="*/ 36576 h 36576"/>
              <a:gd name="connsiteX14" fmla="*/ 4586630 w 6949440"/>
              <a:gd name="connsiteY14" fmla="*/ 36576 h 36576"/>
              <a:gd name="connsiteX15" fmla="*/ 4030675 w 6949440"/>
              <a:gd name="connsiteY15" fmla="*/ 36576 h 36576"/>
              <a:gd name="connsiteX16" fmla="*/ 3335731 w 6949440"/>
              <a:gd name="connsiteY16" fmla="*/ 36576 h 36576"/>
              <a:gd name="connsiteX17" fmla="*/ 2501798 w 6949440"/>
              <a:gd name="connsiteY17" fmla="*/ 36576 h 36576"/>
              <a:gd name="connsiteX18" fmla="*/ 1876349 w 6949440"/>
              <a:gd name="connsiteY18" fmla="*/ 36576 h 36576"/>
              <a:gd name="connsiteX19" fmla="*/ 1042416 w 6949440"/>
              <a:gd name="connsiteY19" fmla="*/ 36576 h 36576"/>
              <a:gd name="connsiteX20" fmla="*/ 0 w 6949440"/>
              <a:gd name="connsiteY20" fmla="*/ 36576 h 36576"/>
              <a:gd name="connsiteX21" fmla="*/ 0 w 6949440"/>
              <a:gd name="connsiteY21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49440" h="36576" fill="none" extrusionOk="0">
                <a:moveTo>
                  <a:pt x="0" y="0"/>
                </a:moveTo>
                <a:cubicBezTo>
                  <a:pt x="258497" y="9297"/>
                  <a:pt x="407807" y="-18405"/>
                  <a:pt x="625450" y="0"/>
                </a:cubicBezTo>
                <a:cubicBezTo>
                  <a:pt x="843093" y="18405"/>
                  <a:pt x="999015" y="-26184"/>
                  <a:pt x="1181405" y="0"/>
                </a:cubicBezTo>
                <a:cubicBezTo>
                  <a:pt x="1363796" y="26184"/>
                  <a:pt x="1683622" y="-2693"/>
                  <a:pt x="1945843" y="0"/>
                </a:cubicBezTo>
                <a:cubicBezTo>
                  <a:pt x="2208064" y="2693"/>
                  <a:pt x="2441799" y="25043"/>
                  <a:pt x="2710282" y="0"/>
                </a:cubicBezTo>
                <a:cubicBezTo>
                  <a:pt x="2978765" y="-25043"/>
                  <a:pt x="3067236" y="31163"/>
                  <a:pt x="3405226" y="0"/>
                </a:cubicBezTo>
                <a:cubicBezTo>
                  <a:pt x="3743216" y="-31163"/>
                  <a:pt x="3709212" y="-10243"/>
                  <a:pt x="3891686" y="0"/>
                </a:cubicBezTo>
                <a:cubicBezTo>
                  <a:pt x="4074160" y="10243"/>
                  <a:pt x="4289131" y="-21245"/>
                  <a:pt x="4656125" y="0"/>
                </a:cubicBezTo>
                <a:cubicBezTo>
                  <a:pt x="5023119" y="21245"/>
                  <a:pt x="4974341" y="-6180"/>
                  <a:pt x="5142586" y="0"/>
                </a:cubicBezTo>
                <a:cubicBezTo>
                  <a:pt x="5310831" y="6180"/>
                  <a:pt x="5410735" y="-3376"/>
                  <a:pt x="5629046" y="0"/>
                </a:cubicBezTo>
                <a:cubicBezTo>
                  <a:pt x="5847357" y="3376"/>
                  <a:pt x="6462655" y="40363"/>
                  <a:pt x="6949440" y="0"/>
                </a:cubicBezTo>
                <a:cubicBezTo>
                  <a:pt x="6950776" y="14036"/>
                  <a:pt x="6948002" y="18623"/>
                  <a:pt x="6949440" y="36576"/>
                </a:cubicBezTo>
                <a:cubicBezTo>
                  <a:pt x="6623462" y="17455"/>
                  <a:pt x="6369711" y="22107"/>
                  <a:pt x="6115507" y="36576"/>
                </a:cubicBezTo>
                <a:cubicBezTo>
                  <a:pt x="5861303" y="51045"/>
                  <a:pt x="5644171" y="52892"/>
                  <a:pt x="5420563" y="36576"/>
                </a:cubicBezTo>
                <a:cubicBezTo>
                  <a:pt x="5196955" y="20260"/>
                  <a:pt x="4970928" y="63872"/>
                  <a:pt x="4586630" y="36576"/>
                </a:cubicBezTo>
                <a:cubicBezTo>
                  <a:pt x="4202332" y="9280"/>
                  <a:pt x="4230352" y="42653"/>
                  <a:pt x="4030675" y="36576"/>
                </a:cubicBezTo>
                <a:cubicBezTo>
                  <a:pt x="3830999" y="30499"/>
                  <a:pt x="3610423" y="31125"/>
                  <a:pt x="3335731" y="36576"/>
                </a:cubicBezTo>
                <a:cubicBezTo>
                  <a:pt x="3061039" y="42027"/>
                  <a:pt x="2792562" y="38173"/>
                  <a:pt x="2501798" y="36576"/>
                </a:cubicBezTo>
                <a:cubicBezTo>
                  <a:pt x="2211034" y="34979"/>
                  <a:pt x="2068435" y="6707"/>
                  <a:pt x="1876349" y="36576"/>
                </a:cubicBezTo>
                <a:cubicBezTo>
                  <a:pt x="1684263" y="66445"/>
                  <a:pt x="1257330" y="29560"/>
                  <a:pt x="1042416" y="36576"/>
                </a:cubicBezTo>
                <a:cubicBezTo>
                  <a:pt x="827502" y="43592"/>
                  <a:pt x="333456" y="17904"/>
                  <a:pt x="0" y="36576"/>
                </a:cubicBezTo>
                <a:cubicBezTo>
                  <a:pt x="-44" y="24172"/>
                  <a:pt x="86" y="11981"/>
                  <a:pt x="0" y="0"/>
                </a:cubicBezTo>
                <a:close/>
              </a:path>
              <a:path w="6949440" h="36576" stroke="0" extrusionOk="0">
                <a:moveTo>
                  <a:pt x="0" y="0"/>
                </a:moveTo>
                <a:cubicBezTo>
                  <a:pt x="271875" y="-23518"/>
                  <a:pt x="381428" y="6804"/>
                  <a:pt x="555955" y="0"/>
                </a:cubicBezTo>
                <a:cubicBezTo>
                  <a:pt x="730483" y="-6804"/>
                  <a:pt x="978239" y="33438"/>
                  <a:pt x="1389888" y="0"/>
                </a:cubicBezTo>
                <a:cubicBezTo>
                  <a:pt x="1801537" y="-33438"/>
                  <a:pt x="1682936" y="6451"/>
                  <a:pt x="1876349" y="0"/>
                </a:cubicBezTo>
                <a:cubicBezTo>
                  <a:pt x="2069762" y="-6451"/>
                  <a:pt x="2227570" y="5351"/>
                  <a:pt x="2362810" y="0"/>
                </a:cubicBezTo>
                <a:cubicBezTo>
                  <a:pt x="2498050" y="-5351"/>
                  <a:pt x="2790947" y="32618"/>
                  <a:pt x="3057754" y="0"/>
                </a:cubicBezTo>
                <a:cubicBezTo>
                  <a:pt x="3324561" y="-32618"/>
                  <a:pt x="3460403" y="24807"/>
                  <a:pt x="3683203" y="0"/>
                </a:cubicBezTo>
                <a:cubicBezTo>
                  <a:pt x="3906003" y="-24807"/>
                  <a:pt x="4090944" y="3705"/>
                  <a:pt x="4447642" y="0"/>
                </a:cubicBezTo>
                <a:cubicBezTo>
                  <a:pt x="4804340" y="-3705"/>
                  <a:pt x="4787235" y="-26993"/>
                  <a:pt x="5003597" y="0"/>
                </a:cubicBezTo>
                <a:cubicBezTo>
                  <a:pt x="5219959" y="26993"/>
                  <a:pt x="5645855" y="23373"/>
                  <a:pt x="5837530" y="0"/>
                </a:cubicBezTo>
                <a:cubicBezTo>
                  <a:pt x="6029205" y="-23373"/>
                  <a:pt x="6619805" y="47868"/>
                  <a:pt x="6949440" y="0"/>
                </a:cubicBezTo>
                <a:cubicBezTo>
                  <a:pt x="6949742" y="16774"/>
                  <a:pt x="6948869" y="27779"/>
                  <a:pt x="6949440" y="36576"/>
                </a:cubicBezTo>
                <a:cubicBezTo>
                  <a:pt x="6803300" y="52771"/>
                  <a:pt x="6582007" y="36693"/>
                  <a:pt x="6393485" y="36576"/>
                </a:cubicBezTo>
                <a:cubicBezTo>
                  <a:pt x="6204963" y="36459"/>
                  <a:pt x="6002492" y="17516"/>
                  <a:pt x="5837530" y="36576"/>
                </a:cubicBezTo>
                <a:cubicBezTo>
                  <a:pt x="5672568" y="55636"/>
                  <a:pt x="5520546" y="27893"/>
                  <a:pt x="5212080" y="36576"/>
                </a:cubicBezTo>
                <a:cubicBezTo>
                  <a:pt x="4903614" y="45260"/>
                  <a:pt x="4838281" y="36158"/>
                  <a:pt x="4725619" y="36576"/>
                </a:cubicBezTo>
                <a:cubicBezTo>
                  <a:pt x="4612957" y="36994"/>
                  <a:pt x="4351697" y="27448"/>
                  <a:pt x="4100170" y="36576"/>
                </a:cubicBezTo>
                <a:cubicBezTo>
                  <a:pt x="3848643" y="45704"/>
                  <a:pt x="3746852" y="38176"/>
                  <a:pt x="3544214" y="36576"/>
                </a:cubicBezTo>
                <a:cubicBezTo>
                  <a:pt x="3341576" y="34976"/>
                  <a:pt x="2981167" y="39701"/>
                  <a:pt x="2710282" y="36576"/>
                </a:cubicBezTo>
                <a:cubicBezTo>
                  <a:pt x="2439397" y="33451"/>
                  <a:pt x="2228375" y="14959"/>
                  <a:pt x="1945843" y="36576"/>
                </a:cubicBezTo>
                <a:cubicBezTo>
                  <a:pt x="1663311" y="58193"/>
                  <a:pt x="1580554" y="16658"/>
                  <a:pt x="1459382" y="36576"/>
                </a:cubicBezTo>
                <a:cubicBezTo>
                  <a:pt x="1338210" y="56494"/>
                  <a:pt x="1010083" y="48133"/>
                  <a:pt x="764438" y="36576"/>
                </a:cubicBezTo>
                <a:cubicBezTo>
                  <a:pt x="518793" y="25019"/>
                  <a:pt x="340449" y="41120"/>
                  <a:pt x="0" y="36576"/>
                </a:cubicBezTo>
                <a:cubicBezTo>
                  <a:pt x="566" y="19755"/>
                  <a:pt x="-1" y="87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972E9-73E0-3BB6-7A55-CE65F3FA092D}"/>
              </a:ext>
            </a:extLst>
          </p:cNvPr>
          <p:cNvSpPr txBox="1"/>
          <p:nvPr/>
        </p:nvSpPr>
        <p:spPr>
          <a:xfrm>
            <a:off x="1280160" y="5745798"/>
            <a:ext cx="13504128" cy="6641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You can also ask the customer why they take a particular position.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If you do, make clear that you are asking not for justification of this position, but for an understanding of the needs, hopes, fears, or desires that it serves.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i="1" dirty="0">
                <a:solidFill>
                  <a:srgbClr val="0070C0"/>
                </a:solidFill>
                <a:highlight>
                  <a:srgbClr val="FFFFFF"/>
                </a:highlight>
              </a:rPr>
              <a:t>"What's your basic concern, Mr. Jones, in wanting our deal to run for no more than one year?" </a:t>
            </a:r>
          </a:p>
        </p:txBody>
      </p:sp>
      <p:pic>
        <p:nvPicPr>
          <p:cNvPr id="4" name="Picture 3" descr="A person and person talking">
            <a:extLst>
              <a:ext uri="{FF2B5EF4-FFF2-40B4-BE49-F238E27FC236}">
                <a16:creationId xmlns:a16="http://schemas.microsoft.com/office/drawing/2014/main" id="{000A3F60-D293-B01D-86CB-794B15845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6" r="337" b="-1"/>
          <a:stretch/>
        </p:blipFill>
        <p:spPr>
          <a:xfrm>
            <a:off x="14064208" y="3041576"/>
            <a:ext cx="9764290" cy="97347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effectLst>
            <a:glow rad="127000">
              <a:schemeClr val="accent2"/>
            </a:glow>
          </a:effectLst>
        </p:spPr>
      </p:pic>
    </p:spTree>
    <p:extLst>
      <p:ext uri="{BB962C8B-B14F-4D97-AF65-F5344CB8AC3E}">
        <p14:creationId xmlns:p14="http://schemas.microsoft.com/office/powerpoint/2010/main" val="256478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00">
        <p14:switch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2438400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7861894" y="1303230"/>
            <a:ext cx="8166866" cy="8166866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4696" y="1125092"/>
            <a:ext cx="21031198" cy="2651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fontAlgn="base">
              <a:lnSpc>
                <a:spcPct val="90000"/>
              </a:lnSpc>
            </a:pPr>
            <a:r>
              <a:rPr lang="en-US" sz="9600" b="1" dirty="0">
                <a:highlight>
                  <a:srgbClr val="FFFFFF"/>
                </a:highlight>
              </a:rPr>
              <a:t>Look forward, not back. 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97464-EBB1-06CD-C80A-F5562DC8420F}"/>
              </a:ext>
            </a:extLst>
          </p:cNvPr>
          <p:cNvSpPr txBox="1"/>
          <p:nvPr/>
        </p:nvSpPr>
        <p:spPr>
          <a:xfrm>
            <a:off x="1676400" y="3651250"/>
            <a:ext cx="1123568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It is surprising how often we simply react to what someone else has said.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You and the customer can fall into a pattern of discourse that resembles a negotiation but really has no such purpose whatsoever. </a:t>
            </a: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3600" dirty="0">
              <a:highlight>
                <a:srgbClr val="FFFFFF"/>
              </a:highlight>
            </a:endParaRPr>
          </a:p>
          <a:p>
            <a:pPr marL="342900" indent="-571500" fontAlgn="base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highlight>
                  <a:srgbClr val="FFFFFF"/>
                </a:highlight>
              </a:rPr>
              <a:t>Each is engaged in scoring points against the other or in gathering evidence to confirm views or biases about the other that have long been held. </a:t>
            </a:r>
          </a:p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600" dirty="0">
              <a:highlight>
                <a:srgbClr val="FFFFFF"/>
              </a:highlight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54016" y="10456054"/>
            <a:ext cx="2214482" cy="21544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pointing at a light bulb&#10;&#10;Description automatically generated">
            <a:extLst>
              <a:ext uri="{FF2B5EF4-FFF2-40B4-BE49-F238E27FC236}">
                <a16:creationId xmlns:a16="http://schemas.microsoft.com/office/drawing/2014/main" id="{8CA1D04A-7790-AAB7-7C92-5DD86DE60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5905" y="4481736"/>
            <a:ext cx="7357356" cy="6308932"/>
          </a:xfrm>
          <a:custGeom>
            <a:avLst/>
            <a:gdLst/>
            <a:ahLst/>
            <a:cxnLst/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  <a:effectLst>
            <a:outerShdw blurRad="50800" dist="50800" dir="5400000" algn="ctr" rotWithShape="0">
              <a:schemeClr val="accent2"/>
            </a:outerShdw>
          </a:effectLst>
        </p:spPr>
      </p:pic>
    </p:spTree>
    <p:extLst>
      <p:ext uri="{BB962C8B-B14F-4D97-AF65-F5344CB8AC3E}">
        <p14:creationId xmlns:p14="http://schemas.microsoft.com/office/powerpoint/2010/main" val="10182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1000">
        <p14:switch dir="r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400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7153440" y="6671734"/>
            <a:ext cx="6583680" cy="64008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3548" y="1246550"/>
            <a:ext cx="21810106" cy="11215764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2570480" y="2177480"/>
            <a:ext cx="16149630" cy="9362248"/>
          </a:xfrm>
        </p:spPr>
        <p:txBody>
          <a:bodyPr anchor="t">
            <a:normAutofit/>
          </a:bodyPr>
          <a:lstStyle/>
          <a:p>
            <a:pPr marL="0" indent="0" fontAlgn="base">
              <a:buNone/>
            </a:pPr>
            <a:r>
              <a:rPr lang="en-US" sz="7200" b="1" dirty="0">
                <a:solidFill>
                  <a:schemeClr val="tx1">
                    <a:alpha val="80000"/>
                  </a:schemeClr>
                </a:solidFill>
                <a:latin typeface="+mj-lt"/>
              </a:rPr>
              <a:t>Key takeaways:</a:t>
            </a:r>
          </a:p>
          <a:p>
            <a:pPr marL="0" indent="0" fontAlgn="base">
              <a:lnSpc>
                <a:spcPct val="90000"/>
              </a:lnSpc>
              <a:buNone/>
            </a:pPr>
            <a:endParaRPr lang="en-US" sz="3700" b="1" dirty="0"/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Identify interests- both yours and the customers as a basis for negotiation.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37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Talk about your interests in this customer.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37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Always put the problem before the answer.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37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Look forward not back.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37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Be concrete but flexible. </a:t>
            </a: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endParaRPr lang="en-US" sz="3700" i="1" dirty="0">
              <a:solidFill>
                <a:schemeClr val="tx1">
                  <a:alpha val="80000"/>
                </a:schemeClr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742950" indent="-742950" fontAlgn="base">
              <a:lnSpc>
                <a:spcPct val="90000"/>
              </a:lnSpc>
              <a:buClr>
                <a:schemeClr val="accent2"/>
              </a:buClr>
              <a:buFont typeface="+mj-lt"/>
              <a:buAutoNum type="arabicParenR"/>
            </a:pPr>
            <a:r>
              <a:rPr lang="en-US" sz="3700" i="1" dirty="0">
                <a:solidFill>
                  <a:schemeClr val="tx1">
                    <a:alpha val="80000"/>
                  </a:schemeClr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Drive the deal – not the customer. </a:t>
            </a:r>
          </a:p>
          <a:p>
            <a:pPr marL="0" indent="0" fontAlgn="base">
              <a:lnSpc>
                <a:spcPct val="90000"/>
              </a:lnSpc>
              <a:buNone/>
            </a:pPr>
            <a:endParaRPr lang="en-US" sz="3700" b="1" dirty="0"/>
          </a:p>
        </p:txBody>
      </p:sp>
      <p:pic>
        <p:nvPicPr>
          <p:cNvPr id="2" name="Picture 1" descr="A sign with arrows pointing to a street&#10;&#10;Description automatically generated with medium confidence">
            <a:extLst>
              <a:ext uri="{FF2B5EF4-FFF2-40B4-BE49-F238E27FC236}">
                <a16:creationId xmlns:a16="http://schemas.microsoft.com/office/drawing/2014/main" id="{14DCE749-FE78-6B86-383B-49E4A0C70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056" y="4732103"/>
            <a:ext cx="7434468" cy="7434468"/>
          </a:xfrm>
          <a:prstGeom prst="rect">
            <a:avLst/>
          </a:prstGeom>
          <a:effectLst>
            <a:glow rad="127000">
              <a:schemeClr val="accent2"/>
            </a:glow>
            <a:outerShdw blurRad="50800" dist="50800" dir="5400000" algn="ctr" rotWithShape="0">
              <a:schemeClr val="accent2"/>
            </a:outerShdw>
          </a:effectLst>
        </p:spPr>
      </p:pic>
    </p:spTree>
    <p:extLst>
      <p:ext uri="{BB962C8B-B14F-4D97-AF65-F5344CB8AC3E}">
        <p14:creationId xmlns:p14="http://schemas.microsoft.com/office/powerpoint/2010/main" val="184631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  <p:sndAc>
          <p:stSnd>
            <p:snd r:embed="rId3" name="click.wav"/>
          </p:stSnd>
        </p:sndAc>
      </p:transition>
    </mc:Choice>
    <mc:Fallback xmlns="">
      <p:transition spd="slow" advClick="0" advTm="5000">
        <p:fade/>
        <p:sndAc>
          <p:stSnd>
            <p:snd r:embed="rId5" name="click.wav"/>
          </p:stSnd>
        </p:sndAc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0 unknown"/>
  <p:tag name="AS_RELEASE_DATE" val="2021.10.31"/>
  <p:tag name="AS_TITLE" val="Aspose.Slides for Java"/>
  <p:tag name="AS_VERSION" val="21.10"/>
</p:tagLst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1019</Words>
  <Application>Microsoft Office PowerPoint</Application>
  <PresentationFormat>Custom</PresentationFormat>
  <Paragraphs>125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Segoe UI</vt:lpstr>
      <vt:lpstr>Wingdings</vt:lpstr>
      <vt:lpstr>Office Theme</vt:lpstr>
      <vt:lpstr>Lesson 5 – Focus on INTERESTS, Not Positions </vt:lpstr>
      <vt:lpstr>PowerPoint Presentation</vt:lpstr>
      <vt:lpstr>PowerPoint Presentation</vt:lpstr>
      <vt:lpstr>PowerPoint Presentation</vt:lpstr>
      <vt:lpstr>PowerPoint Presentation</vt:lpstr>
      <vt:lpstr>Ask "Why?"</vt:lpstr>
      <vt:lpstr>Ask "Why?"</vt:lpstr>
      <vt:lpstr>Look forward, not back.  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Brian O'connell</dc:creator>
  <cp:lastModifiedBy>Brian O'connell</cp:lastModifiedBy>
  <cp:revision>105</cp:revision>
  <cp:lastPrinted>2022-09-07T06:45:05Z</cp:lastPrinted>
  <dcterms:created xsi:type="dcterms:W3CDTF">2022-09-07T06:45:05Z</dcterms:created>
  <dcterms:modified xsi:type="dcterms:W3CDTF">2025-01-28T10:48:08Z</dcterms:modified>
</cp:coreProperties>
</file>